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6"/>
  </p:sldMasterIdLst>
  <p:notesMasterIdLst>
    <p:notesMasterId r:id="rId29"/>
  </p:notesMasterIdLst>
  <p:handoutMasterIdLst>
    <p:handoutMasterId r:id="rId30"/>
  </p:handoutMasterIdLst>
  <p:sldIdLst>
    <p:sldId id="256" r:id="rId7"/>
    <p:sldId id="375" r:id="rId8"/>
    <p:sldId id="398" r:id="rId9"/>
    <p:sldId id="399" r:id="rId10"/>
    <p:sldId id="400" r:id="rId11"/>
    <p:sldId id="401" r:id="rId12"/>
    <p:sldId id="402" r:id="rId13"/>
    <p:sldId id="403" r:id="rId14"/>
    <p:sldId id="404" r:id="rId15"/>
    <p:sldId id="405" r:id="rId16"/>
    <p:sldId id="406" r:id="rId17"/>
    <p:sldId id="407" r:id="rId18"/>
    <p:sldId id="408" r:id="rId19"/>
    <p:sldId id="409" r:id="rId20"/>
    <p:sldId id="386" r:id="rId21"/>
    <p:sldId id="387" r:id="rId22"/>
    <p:sldId id="388" r:id="rId23"/>
    <p:sldId id="391" r:id="rId24"/>
    <p:sldId id="392" r:id="rId25"/>
    <p:sldId id="393" r:id="rId26"/>
    <p:sldId id="394" r:id="rId27"/>
    <p:sldId id="354" r:id="rId28"/>
  </p:sldIdLst>
  <p:sldSz cx="12192000" cy="6858000"/>
  <p:notesSz cx="6797675" cy="9926638"/>
  <p:embeddedFontLst>
    <p:embeddedFont>
      <p:font typeface="Futura Light" panose="00000400000000000000" pitchFamily="2" charset="0"/>
      <p:regular r:id="rId31"/>
    </p:embeddedFont>
    <p:embeddedFont>
      <p:font typeface="Futura Bold" panose="00000900000000000000" pitchFamily="2" charset="0"/>
      <p:regular r:id="rId32"/>
      <p:boldItalic r:id="rId33"/>
    </p:embeddedFont>
    <p:embeddedFont>
      <p:font typeface="Futura Medium" panose="00000400000000000000" pitchFamily="2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E9DB"/>
    <a:srgbClr val="99CDB7"/>
    <a:srgbClr val="66B492"/>
    <a:srgbClr val="339B6E"/>
    <a:srgbClr val="DFD1DE"/>
    <a:srgbClr val="C0A2BD"/>
    <a:srgbClr val="A0749B"/>
    <a:srgbClr val="81457A"/>
    <a:srgbClr val="CCD7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24" autoAdjust="0"/>
    <p:restoredTop sz="88975" autoAdjust="0"/>
  </p:normalViewPr>
  <p:slideViewPr>
    <p:cSldViewPr showGuides="1">
      <p:cViewPr varScale="1">
        <p:scale>
          <a:sx n="67" d="100"/>
          <a:sy n="67" d="100"/>
        </p:scale>
        <p:origin x="66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howGuides="1">
      <p:cViewPr varScale="1">
        <p:scale>
          <a:sx n="64" d="100"/>
          <a:sy n="64" d="100"/>
        </p:scale>
        <p:origin x="2160" y="7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font" Target="fonts/font4.fntdata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font" Target="fonts/font3.fntdata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font" Target="fonts/font6.fntdata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font" Target="fonts/font1.fntdata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Relationship Id="rId35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88C09-A274-4C07-9395-CBE67C0DE912}" type="datetimeFigureOut">
              <a:rPr lang="en-GB" smtClean="0">
                <a:latin typeface="Futura Medium" pitchFamily="2" charset="0"/>
              </a:rPr>
              <a:pPr/>
              <a:t>19/04/2017</a:t>
            </a:fld>
            <a:endParaRPr lang="en-GB" dirty="0">
              <a:latin typeface="Futura Medium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05D9-1AAC-4E6D-B9B3-BB8CB4FD9D30}" type="slidenum">
              <a:rPr lang="en-GB" smtClean="0">
                <a:latin typeface="Futura Medium" pitchFamily="2" charset="0"/>
              </a:rPr>
              <a:pPr/>
              <a:t>‹#›</a:t>
            </a:fld>
            <a:endParaRPr lang="en-GB" dirty="0">
              <a:latin typeface="Futura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973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utura Medium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utura Medium" pitchFamily="2" charset="0"/>
              </a:defRPr>
            </a:lvl1pPr>
          </a:lstStyle>
          <a:p>
            <a:fld id="{E8910CE4-810D-4C84-B7AD-48C304FEA169}" type="datetimeFigureOut">
              <a:rPr lang="en-GB" smtClean="0"/>
              <a:pPr/>
              <a:t>19/04/2017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utura Medium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utura Medium" pitchFamily="2" charset="0"/>
              </a:defRPr>
            </a:lvl1pPr>
          </a:lstStyle>
          <a:p>
            <a:fld id="{DE799493-6412-4470-9830-D005B358D66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89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Futura Medium" pitchFamily="2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Futura Medium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>
              <a:latin typeface="Futura Medium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>
                <a:latin typeface="Futura Medium" pitchFamily="2" charset="0"/>
              </a:rPr>
              <a:pPr/>
              <a:t>1</a:t>
            </a:fld>
            <a:endParaRPr lang="en-GB" dirty="0">
              <a:latin typeface="Futura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950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7796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388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98372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0144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980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9C825-F38E-45BB-92C1-043DE61C918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79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160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850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99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921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2330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6991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670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/>
          <p:cNvSpPr/>
          <p:nvPr userDrawn="1"/>
        </p:nvSpPr>
        <p:spPr bwMode="gray">
          <a:xfrm>
            <a:off x="0" y="4313786"/>
            <a:ext cx="12192000" cy="25442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8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1779490" y="960120"/>
            <a:ext cx="9899747" cy="1584040"/>
          </a:xfrm>
          <a:noFill/>
        </p:spPr>
        <p:txBody>
          <a:bodyPr lIns="0" tIns="0" rIns="0"/>
          <a:lstStyle>
            <a:lvl1pPr>
              <a:lnSpc>
                <a:spcPct val="110000"/>
              </a:lnSpc>
              <a:defRPr sz="28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9" name="Rectangle 3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779490" y="3310197"/>
            <a:ext cx="9899747" cy="74980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779490" y="4588235"/>
            <a:ext cx="7810528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33" name="Text Placeholder 3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779490" y="4840064"/>
            <a:ext cx="7810528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24" name="Text Box 11" descr="&lt;COMPANY_NAME&gt;&#10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Rectangle 18"/>
          <p:cNvSpPr/>
          <p:nvPr userDrawn="1"/>
        </p:nvSpPr>
        <p:spPr bwMode="gray">
          <a:xfrm>
            <a:off x="1778011" y="761998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" name="Picture 19" descr="PECTEN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645968"/>
            <a:ext cx="1524000" cy="1524000"/>
          </a:xfrm>
          <a:prstGeom prst="rect">
            <a:avLst/>
          </a:prstGeom>
        </p:spPr>
      </p:pic>
      <p:sp>
        <p:nvSpPr>
          <p:cNvPr id="8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dirty="0" err="1"/>
              <a:t>Janaury</a:t>
            </a:r>
            <a:r>
              <a:rPr lang="en-GB" dirty="0"/>
              <a:t> 2017</a:t>
            </a:r>
          </a:p>
        </p:txBody>
      </p:sp>
      <p:sp>
        <p:nvSpPr>
          <p:cNvPr id="8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pos="323" userDrawn="1">
          <p15:clr>
            <a:srgbClr val="FBAE40"/>
          </p15:clr>
        </p15:guide>
        <p15:guide id="4" pos="7357" userDrawn="1">
          <p15:clr>
            <a:srgbClr val="FBAE40"/>
          </p15:clr>
        </p15:guide>
        <p15:guide id="5" pos="1121" userDrawn="1">
          <p15:clr>
            <a:srgbClr val="FBAE40"/>
          </p15:clr>
        </p15:guide>
        <p15:guide id="6" orient="horz" pos="407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US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9" name="Content Placeholder 14"/>
          <p:cNvSpPr>
            <a:spLocks noGrp="1"/>
          </p:cNvSpPr>
          <p:nvPr>
            <p:ph sz="quarter" idx="13"/>
          </p:nvPr>
        </p:nvSpPr>
        <p:spPr>
          <a:xfrm>
            <a:off x="6215064" y="1528764"/>
            <a:ext cx="5464174" cy="4830761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2000"/>
            </a:lvl1pPr>
            <a:lvl2pPr marL="277200" indent="-2772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522000" indent="-252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756000" indent="-241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4pPr>
            <a:lvl5pPr marL="964800" indent="-21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5pPr>
            <a:lvl6pPr marL="1144800" indent="-180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2000"/>
            </a:lvl1pPr>
            <a:lvl2pPr marL="277200" indent="-2772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522000" indent="-252000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756000" indent="-241294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4pPr>
            <a:lvl5pPr marL="964800" indent="-21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5pPr>
            <a:lvl6pPr marL="1144800" indent="-180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US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215063" y="1528764"/>
            <a:ext cx="5464175" cy="4830762"/>
          </a:xfrm>
        </p:spPr>
        <p:txBody>
          <a:bodyPr/>
          <a:lstStyle>
            <a:lvl1pPr marL="0" indent="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16000" indent="-2160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600"/>
            </a:lvl2pPr>
            <a:lvl3pPr marL="410400" indent="-1944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3pPr>
            <a:lvl4pPr marL="597600" indent="-1872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4pPr>
            <a:lvl5pPr marL="766800" indent="-154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5pPr>
            <a:lvl6pPr marL="914400" indent="-1440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tabLst/>
              <a:defRPr sz="12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/>
          <a:lstStyle>
            <a:lvl1pPr marL="0" indent="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16000" indent="-216000">
              <a:lnSpc>
                <a:spcPct val="140000"/>
              </a:lnSpc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1600"/>
            </a:lvl2pPr>
            <a:lvl3pPr marL="410400" indent="-194400">
              <a:lnSpc>
                <a:spcPct val="14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600"/>
            </a:lvl3pPr>
            <a:lvl4pPr marL="597600" indent="-187200">
              <a:lnSpc>
                <a:spcPct val="14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600"/>
            </a:lvl4pPr>
            <a:lvl5pPr marL="766800" indent="-1548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5pPr>
            <a:lvl6pPr marL="914400" indent="-1440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ontent Placeholder 51"/>
          <p:cNvSpPr>
            <a:spLocks noGrp="1"/>
          </p:cNvSpPr>
          <p:nvPr>
            <p:ph sz="quarter" idx="29" hasCustomPrompt="1"/>
          </p:nvPr>
        </p:nvSpPr>
        <p:spPr>
          <a:xfrm>
            <a:off x="509312" y="6201069"/>
            <a:ext cx="5543051" cy="158455"/>
          </a:xfrm>
        </p:spPr>
        <p:txBody>
          <a:bodyPr wrap="square">
            <a:noAutofit/>
          </a:bodyPr>
          <a:lstStyle>
            <a:lvl1pPr>
              <a:defRPr sz="90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EDIT SOURCE</a:t>
            </a:r>
          </a:p>
        </p:txBody>
      </p:sp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7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GB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9" name="Content Placeholder 51"/>
          <p:cNvSpPr>
            <a:spLocks noGrp="1"/>
          </p:cNvSpPr>
          <p:nvPr>
            <p:ph sz="quarter" idx="45" hasCustomPrompt="1"/>
          </p:nvPr>
        </p:nvSpPr>
        <p:spPr>
          <a:xfrm>
            <a:off x="508000" y="4199574"/>
            <a:ext cx="5468938" cy="256352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40" name="Content Placeholder 51"/>
          <p:cNvSpPr>
            <a:spLocks noGrp="1"/>
          </p:cNvSpPr>
          <p:nvPr>
            <p:ph sz="quarter" idx="46" hasCustomPrompt="1"/>
          </p:nvPr>
        </p:nvSpPr>
        <p:spPr>
          <a:xfrm>
            <a:off x="508000" y="3864611"/>
            <a:ext cx="5468938" cy="29302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41" name="Straight Connector 40"/>
          <p:cNvCxnSpPr/>
          <p:nvPr userDrawn="1"/>
        </p:nvCxnSpPr>
        <p:spPr>
          <a:xfrm>
            <a:off x="508000" y="4141370"/>
            <a:ext cx="5468938" cy="941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hart Placeholder 16"/>
          <p:cNvSpPr>
            <a:spLocks noGrp="1"/>
          </p:cNvSpPr>
          <p:nvPr>
            <p:ph type="chart" sz="quarter" idx="47"/>
          </p:nvPr>
        </p:nvSpPr>
        <p:spPr>
          <a:xfrm>
            <a:off x="508000" y="4456229"/>
            <a:ext cx="5468938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nl-NL" dirty="0"/>
          </a:p>
        </p:txBody>
      </p:sp>
      <p:cxnSp>
        <p:nvCxnSpPr>
          <p:cNvPr id="43" name="Straight Connector 42"/>
          <p:cNvCxnSpPr/>
          <p:nvPr userDrawn="1"/>
        </p:nvCxnSpPr>
        <p:spPr>
          <a:xfrm flipV="1">
            <a:off x="508000" y="5966640"/>
            <a:ext cx="5468938" cy="188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ontent Placeholder 51"/>
          <p:cNvSpPr>
            <a:spLocks noGrp="1"/>
          </p:cNvSpPr>
          <p:nvPr>
            <p:ph sz="quarter" idx="54" hasCustomPrompt="1"/>
          </p:nvPr>
        </p:nvSpPr>
        <p:spPr>
          <a:xfrm>
            <a:off x="508000" y="1863726"/>
            <a:ext cx="5468938" cy="256352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00" name="Content Placeholder 51"/>
          <p:cNvSpPr>
            <a:spLocks noGrp="1"/>
          </p:cNvSpPr>
          <p:nvPr>
            <p:ph sz="quarter" idx="55" hasCustomPrompt="1"/>
          </p:nvPr>
        </p:nvSpPr>
        <p:spPr>
          <a:xfrm>
            <a:off x="508000" y="1528763"/>
            <a:ext cx="5468938" cy="29302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01" name="Straight Connector 100"/>
          <p:cNvCxnSpPr/>
          <p:nvPr userDrawn="1"/>
        </p:nvCxnSpPr>
        <p:spPr>
          <a:xfrm>
            <a:off x="508000" y="1805522"/>
            <a:ext cx="5468938" cy="941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hart Placeholder 16"/>
          <p:cNvSpPr>
            <a:spLocks noGrp="1"/>
          </p:cNvSpPr>
          <p:nvPr>
            <p:ph type="chart" sz="quarter" idx="56"/>
          </p:nvPr>
        </p:nvSpPr>
        <p:spPr>
          <a:xfrm>
            <a:off x="508000" y="2120382"/>
            <a:ext cx="5468938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nl-NL" dirty="0"/>
          </a:p>
        </p:txBody>
      </p:sp>
      <p:cxnSp>
        <p:nvCxnSpPr>
          <p:cNvPr id="103" name="Straight Connector 102"/>
          <p:cNvCxnSpPr/>
          <p:nvPr userDrawn="1"/>
        </p:nvCxnSpPr>
        <p:spPr>
          <a:xfrm flipV="1">
            <a:off x="508000" y="3732357"/>
            <a:ext cx="5468938" cy="188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51"/>
          <p:cNvSpPr>
            <a:spLocks noGrp="1"/>
          </p:cNvSpPr>
          <p:nvPr>
            <p:ph sz="quarter" idx="57" hasCustomPrompt="1"/>
          </p:nvPr>
        </p:nvSpPr>
        <p:spPr>
          <a:xfrm>
            <a:off x="6215063" y="4199574"/>
            <a:ext cx="5464175" cy="256352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05" name="Content Placeholder 51"/>
          <p:cNvSpPr>
            <a:spLocks noGrp="1"/>
          </p:cNvSpPr>
          <p:nvPr>
            <p:ph sz="quarter" idx="58" hasCustomPrompt="1"/>
          </p:nvPr>
        </p:nvSpPr>
        <p:spPr>
          <a:xfrm>
            <a:off x="6215063" y="3864611"/>
            <a:ext cx="5464175" cy="29302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06" name="Straight Connector 105"/>
          <p:cNvCxnSpPr/>
          <p:nvPr userDrawn="1"/>
        </p:nvCxnSpPr>
        <p:spPr>
          <a:xfrm>
            <a:off x="6215063" y="4141387"/>
            <a:ext cx="5464175" cy="91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hart Placeholder 16"/>
          <p:cNvSpPr>
            <a:spLocks noGrp="1"/>
          </p:cNvSpPr>
          <p:nvPr>
            <p:ph type="chart" sz="quarter" idx="59"/>
          </p:nvPr>
        </p:nvSpPr>
        <p:spPr>
          <a:xfrm>
            <a:off x="6215063" y="4456229"/>
            <a:ext cx="5464175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nl-NL" dirty="0"/>
          </a:p>
        </p:txBody>
      </p:sp>
      <p:cxnSp>
        <p:nvCxnSpPr>
          <p:cNvPr id="108" name="Straight Connector 107"/>
          <p:cNvCxnSpPr/>
          <p:nvPr userDrawn="1"/>
        </p:nvCxnSpPr>
        <p:spPr>
          <a:xfrm flipV="1">
            <a:off x="6215063" y="5966657"/>
            <a:ext cx="5464175" cy="1829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Content Placeholder 51"/>
          <p:cNvSpPr>
            <a:spLocks noGrp="1"/>
          </p:cNvSpPr>
          <p:nvPr>
            <p:ph sz="quarter" idx="60" hasCustomPrompt="1"/>
          </p:nvPr>
        </p:nvSpPr>
        <p:spPr>
          <a:xfrm>
            <a:off x="6215063" y="1863726"/>
            <a:ext cx="5464175" cy="256352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Click to edit Unit of measure</a:t>
            </a:r>
          </a:p>
        </p:txBody>
      </p:sp>
      <p:sp>
        <p:nvSpPr>
          <p:cNvPr id="110" name="Content Placeholder 51"/>
          <p:cNvSpPr>
            <a:spLocks noGrp="1"/>
          </p:cNvSpPr>
          <p:nvPr>
            <p:ph sz="quarter" idx="61" hasCustomPrompt="1"/>
          </p:nvPr>
        </p:nvSpPr>
        <p:spPr>
          <a:xfrm>
            <a:off x="6215063" y="1528763"/>
            <a:ext cx="5464175" cy="293029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nl-NL" sz="1600" kern="1200" cap="none" baseline="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1219170" rtl="0" eaLnBrk="1" latinLnBrk="0" hangingPunct="1">
              <a:lnSpc>
                <a:spcPct val="119000"/>
              </a:lnSpc>
              <a:spcBef>
                <a:spcPts val="0"/>
              </a:spcBef>
              <a:spcAft>
                <a:spcPts val="0"/>
              </a:spcAft>
              <a:buClr>
                <a:srgbClr val="F7D117"/>
              </a:buClr>
              <a:buSzPct val="120000"/>
              <a:buFont typeface="Wingdings" pitchFamily="2" charset="2"/>
              <a:buNone/>
            </a:pPr>
            <a:r>
              <a:rPr lang="en-GB" dirty="0"/>
              <a:t>Chart title appears here</a:t>
            </a:r>
          </a:p>
        </p:txBody>
      </p:sp>
      <p:cxnSp>
        <p:nvCxnSpPr>
          <p:cNvPr id="111" name="Straight Connector 110"/>
          <p:cNvCxnSpPr/>
          <p:nvPr userDrawn="1"/>
        </p:nvCxnSpPr>
        <p:spPr>
          <a:xfrm>
            <a:off x="6215063" y="1805539"/>
            <a:ext cx="5464175" cy="914"/>
          </a:xfrm>
          <a:prstGeom prst="line">
            <a:avLst/>
          </a:prstGeom>
          <a:ln w="508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hart Placeholder 16"/>
          <p:cNvSpPr>
            <a:spLocks noGrp="1"/>
          </p:cNvSpPr>
          <p:nvPr>
            <p:ph type="chart" sz="quarter" idx="62"/>
          </p:nvPr>
        </p:nvSpPr>
        <p:spPr>
          <a:xfrm>
            <a:off x="6215063" y="2120382"/>
            <a:ext cx="5464175" cy="1623641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chart</a:t>
            </a:r>
            <a:endParaRPr lang="nl-NL" dirty="0"/>
          </a:p>
        </p:txBody>
      </p:sp>
      <p:cxnSp>
        <p:nvCxnSpPr>
          <p:cNvPr id="113" name="Straight Connector 112"/>
          <p:cNvCxnSpPr/>
          <p:nvPr userDrawn="1"/>
        </p:nvCxnSpPr>
        <p:spPr>
          <a:xfrm>
            <a:off x="6089108" y="3730543"/>
            <a:ext cx="5265195" cy="244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3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 bwMode="gray">
          <a:xfrm>
            <a:off x="1" y="4313784"/>
            <a:ext cx="12192000" cy="25442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 bwMode="gray">
          <a:xfrm>
            <a:off x="761993" y="1524000"/>
            <a:ext cx="1269984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763200" y="2636980"/>
            <a:ext cx="6397451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763200" y="1696947"/>
            <a:ext cx="6397451" cy="82123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800" b="0" cap="none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402833" y="1924112"/>
            <a:ext cx="4274842" cy="2930523"/>
          </a:xfrm>
          <a:prstGeom prst="rect">
            <a:avLst/>
          </a:prstGeom>
        </p:spPr>
        <p:txBody>
          <a:bodyPr lIns="0" tIns="0" rIns="0" bIns="0"/>
          <a:lstStyle>
            <a:lvl1pPr marL="0" algn="r" defTabSz="1219170" rtl="0" eaLnBrk="1" latinLnBrk="0" hangingPunct="1">
              <a:lnSpc>
                <a:spcPct val="100000"/>
              </a:lnSpc>
              <a:buClr>
                <a:srgbClr val="DD1D21"/>
              </a:buClr>
              <a:buSzPct val="85000"/>
              <a:buNone/>
              <a:tabLst>
                <a:tab pos="1081088" algn="l"/>
              </a:tabLst>
              <a:defRPr lang="en-GB" sz="20000" kern="10000" spc="-1000" baseline="0" dirty="0">
                <a:ln w="3175">
                  <a:noFill/>
                </a:ln>
                <a:solidFill>
                  <a:schemeClr val="accent1"/>
                </a:solidFill>
                <a:latin typeface="Futura Bold"/>
                <a:ea typeface="Arial" charset="0"/>
                <a:cs typeface="Futura Bold"/>
              </a:defRPr>
            </a:lvl1pPr>
          </a:lstStyle>
          <a:p>
            <a:pPr lvl="0"/>
            <a:r>
              <a:rPr lang="en-GB" dirty="0"/>
              <a:t>0.0</a:t>
            </a:r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5" name="Text Box 11" descr="&lt;COMPANY_NAME&gt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 bwMode="gray">
          <a:xfrm>
            <a:off x="761993" y="3556002"/>
            <a:ext cx="6858000" cy="2540001"/>
            <a:chOff x="761993" y="3556002"/>
            <a:chExt cx="6858000" cy="2540001"/>
          </a:xfrm>
        </p:grpSpPr>
        <p:sp>
          <p:nvSpPr>
            <p:cNvPr id="16" name="Rectangle 15"/>
            <p:cNvSpPr/>
            <p:nvPr userDrawn="1"/>
          </p:nvSpPr>
          <p:spPr bwMode="gray">
            <a:xfrm>
              <a:off x="761993" y="3556002"/>
              <a:ext cx="6858000" cy="2540001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Rectangle 27"/>
            <p:cNvSpPr/>
            <p:nvPr userDrawn="1"/>
          </p:nvSpPr>
          <p:spPr bwMode="gray">
            <a:xfrm>
              <a:off x="1145875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Rectangle 31"/>
          <p:cNvSpPr/>
          <p:nvPr userDrawn="1"/>
        </p:nvSpPr>
        <p:spPr bwMode="white">
          <a:xfrm>
            <a:off x="501606" y="488935"/>
            <a:ext cx="1311092" cy="11880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2" y="1"/>
            <a:ext cx="12194723" cy="4866892"/>
          </a:xfrm>
          <a:custGeom>
            <a:avLst/>
            <a:gdLst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0 w 12192000"/>
              <a:gd name="connsiteY3" fmla="*/ 4854636 h 4854636"/>
              <a:gd name="connsiteX4" fmla="*/ 0 w 12192000"/>
              <a:gd name="connsiteY4" fmla="*/ 0 h 4854636"/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592282 w 12192000"/>
              <a:gd name="connsiteY3" fmla="*/ 4842164 h 4854636"/>
              <a:gd name="connsiteX4" fmla="*/ 0 w 12192000"/>
              <a:gd name="connsiteY4" fmla="*/ 4854636 h 4854636"/>
              <a:gd name="connsiteX5" fmla="*/ 0 w 12192000"/>
              <a:gd name="connsiteY5" fmla="*/ 0 h 485463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592282 w 12192000"/>
              <a:gd name="connsiteY3" fmla="*/ 4842164 h 4888026"/>
              <a:gd name="connsiteX4" fmla="*/ 0 w 12192000"/>
              <a:gd name="connsiteY4" fmla="*/ 4854636 h 4888026"/>
              <a:gd name="connsiteX5" fmla="*/ 0 w 12192000"/>
              <a:gd name="connsiteY5" fmla="*/ 0 h 488802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841664 w 12192000"/>
              <a:gd name="connsiteY3" fmla="*/ 2909455 h 4888026"/>
              <a:gd name="connsiteX4" fmla="*/ 592282 w 12192000"/>
              <a:gd name="connsiteY4" fmla="*/ 4842164 h 4888026"/>
              <a:gd name="connsiteX5" fmla="*/ 0 w 12192000"/>
              <a:gd name="connsiteY5" fmla="*/ 4854636 h 4888026"/>
              <a:gd name="connsiteX6" fmla="*/ 0 w 12192000"/>
              <a:gd name="connsiteY6" fmla="*/ 0 h 4888026"/>
              <a:gd name="connsiteX0" fmla="*/ 0 w 12192000"/>
              <a:gd name="connsiteY0" fmla="*/ 0 h 4982265"/>
              <a:gd name="connsiteX1" fmla="*/ 12192000 w 12192000"/>
              <a:gd name="connsiteY1" fmla="*/ 0 h 4982265"/>
              <a:gd name="connsiteX2" fmla="*/ 12192000 w 12192000"/>
              <a:gd name="connsiteY2" fmla="*/ 4854636 h 4982265"/>
              <a:gd name="connsiteX3" fmla="*/ 7606145 w 12192000"/>
              <a:gd name="connsiteY3" fmla="*/ 3543300 h 4982265"/>
              <a:gd name="connsiteX4" fmla="*/ 841664 w 12192000"/>
              <a:gd name="connsiteY4" fmla="*/ 2909455 h 4982265"/>
              <a:gd name="connsiteX5" fmla="*/ 592282 w 12192000"/>
              <a:gd name="connsiteY5" fmla="*/ 4842164 h 4982265"/>
              <a:gd name="connsiteX6" fmla="*/ 0 w 12192000"/>
              <a:gd name="connsiteY6" fmla="*/ 4854636 h 4982265"/>
              <a:gd name="connsiteX7" fmla="*/ 0 w 12192000"/>
              <a:gd name="connsiteY7" fmla="*/ 0 h 4982265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592282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61702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6071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48146 w 12192000"/>
              <a:gd name="connsiteY5" fmla="*/ 3564082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7795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872233 w 12194382"/>
              <a:gd name="connsiteY6" fmla="*/ 4872048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45920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82443"/>
              <a:gd name="connsiteX1" fmla="*/ 12194382 w 12194382"/>
              <a:gd name="connsiteY1" fmla="*/ 0 h 5182443"/>
              <a:gd name="connsiteX2" fmla="*/ 12194382 w 12194382"/>
              <a:gd name="connsiteY2" fmla="*/ 4854636 h 5182443"/>
              <a:gd name="connsiteX3" fmla="*/ 7623248 w 12194382"/>
              <a:gd name="connsiteY3" fmla="*/ 4843680 h 5182443"/>
              <a:gd name="connsiteX4" fmla="*/ 7620433 w 12194382"/>
              <a:gd name="connsiteY4" fmla="*/ 3543300 h 5182443"/>
              <a:gd name="connsiteX5" fmla="*/ 762115 w 12194382"/>
              <a:gd name="connsiteY5" fmla="*/ 3547023 h 5182443"/>
              <a:gd name="connsiteX6" fmla="*/ 762695 w 12194382"/>
              <a:gd name="connsiteY6" fmla="*/ 4850671 h 5182443"/>
              <a:gd name="connsiteX7" fmla="*/ 0 w 12194382"/>
              <a:gd name="connsiteY7" fmla="*/ 4847509 h 5182443"/>
              <a:gd name="connsiteX8" fmla="*/ 2382 w 12194382"/>
              <a:gd name="connsiteY8" fmla="*/ 0 h 5182443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723"/>
              <a:gd name="connsiteY0" fmla="*/ 0 h 4854829"/>
              <a:gd name="connsiteX1" fmla="*/ 12194382 w 12194723"/>
              <a:gd name="connsiteY1" fmla="*/ 0 h 4854829"/>
              <a:gd name="connsiteX2" fmla="*/ 12194382 w 12194723"/>
              <a:gd name="connsiteY2" fmla="*/ 4854636 h 4854829"/>
              <a:gd name="connsiteX3" fmla="*/ 7623248 w 12194723"/>
              <a:gd name="connsiteY3" fmla="*/ 4843680 h 4854829"/>
              <a:gd name="connsiteX4" fmla="*/ 7620433 w 12194723"/>
              <a:gd name="connsiteY4" fmla="*/ 3543300 h 4854829"/>
              <a:gd name="connsiteX5" fmla="*/ 762115 w 12194723"/>
              <a:gd name="connsiteY5" fmla="*/ 3547023 h 4854829"/>
              <a:gd name="connsiteX6" fmla="*/ 762695 w 12194723"/>
              <a:gd name="connsiteY6" fmla="*/ 4850671 h 4854829"/>
              <a:gd name="connsiteX7" fmla="*/ 0 w 12194723"/>
              <a:gd name="connsiteY7" fmla="*/ 4847509 h 4854829"/>
              <a:gd name="connsiteX8" fmla="*/ 2382 w 12194723"/>
              <a:gd name="connsiteY8" fmla="*/ 0 h 485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4723" h="4854829">
                <a:moveTo>
                  <a:pt x="2382" y="0"/>
                </a:moveTo>
                <a:lnTo>
                  <a:pt x="12194382" y="0"/>
                </a:lnTo>
                <a:cubicBezTo>
                  <a:pt x="12194382" y="1618212"/>
                  <a:pt x="12195150" y="4852730"/>
                  <a:pt x="12194382" y="4854636"/>
                </a:cubicBezTo>
                <a:cubicBezTo>
                  <a:pt x="12193614" y="4856542"/>
                  <a:pt x="7623176" y="4843704"/>
                  <a:pt x="7623248" y="4843680"/>
                </a:cubicBezTo>
                <a:cubicBezTo>
                  <a:pt x="7623320" y="4843656"/>
                  <a:pt x="7618248" y="3540554"/>
                  <a:pt x="7620433" y="3543300"/>
                </a:cubicBezTo>
                <a:cubicBezTo>
                  <a:pt x="7622618" y="3546046"/>
                  <a:pt x="3048221" y="3545782"/>
                  <a:pt x="762115" y="3547023"/>
                </a:cubicBezTo>
                <a:cubicBezTo>
                  <a:pt x="760398" y="3777370"/>
                  <a:pt x="763508" y="4852455"/>
                  <a:pt x="762695" y="4850671"/>
                </a:cubicBezTo>
                <a:cubicBezTo>
                  <a:pt x="761882" y="4848887"/>
                  <a:pt x="254232" y="4848563"/>
                  <a:pt x="0" y="4847509"/>
                </a:cubicBezTo>
                <a:lnTo>
                  <a:pt x="2382" y="0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5875" y="4028766"/>
            <a:ext cx="6177756" cy="865472"/>
          </a:xfrm>
          <a:noFill/>
        </p:spPr>
        <p:txBody>
          <a:bodyPr lIns="0" tIns="0" rIns="0"/>
          <a:lstStyle>
            <a:lvl1pPr>
              <a:defRPr sz="240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5875" y="5092242"/>
            <a:ext cx="6177756" cy="7706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lang="en-GB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1707099"/>
      </p:ext>
    </p:extLst>
  </p:cSld>
  <p:clrMapOvr>
    <a:masterClrMapping/>
  </p:clrMapOvr>
  <p:transition/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US" sz="2400" b="0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7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lang="en-US" sz="2400" b="0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1219170" rtl="0" eaLnBrk="1" latinLnBrk="0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 -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1" y="0"/>
            <a:ext cx="12194382" cy="68580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4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13180" y="1438480"/>
            <a:ext cx="11166562" cy="2861742"/>
          </a:xfrm>
        </p:spPr>
        <p:txBody>
          <a:bodyPr/>
          <a:lstStyle>
            <a:lvl1pPr>
              <a:lnSpc>
                <a:spcPct val="110000"/>
              </a:lnSpc>
              <a:defRPr lang="en-US" sz="3400" b="1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3662350"/>
      </p:ext>
    </p:extLst>
  </p:cSld>
  <p:clrMapOvr>
    <a:masterClrMapping/>
  </p:clrMapOvr>
  <p:transition/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&amp;A 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 bwMode="gray">
          <a:xfrm>
            <a:off x="1" y="4313784"/>
            <a:ext cx="12192000" cy="25442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 bwMode="gray">
          <a:xfrm>
            <a:off x="761993" y="1524000"/>
            <a:ext cx="1269984" cy="7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763200" y="2636980"/>
            <a:ext cx="5187472" cy="13620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400" b="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763200" y="1696947"/>
            <a:ext cx="6375761" cy="82123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800" b="0" cap="none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27" name="Text Box 11" descr="&lt;COMPANY_NAME&gt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grpSp>
        <p:nvGrpSpPr>
          <p:cNvPr id="31" name="Group 30"/>
          <p:cNvGrpSpPr/>
          <p:nvPr userDrawn="1"/>
        </p:nvGrpSpPr>
        <p:grpSpPr bwMode="gray">
          <a:xfrm>
            <a:off x="6450013" y="2557463"/>
            <a:ext cx="5197475" cy="1917700"/>
            <a:chOff x="6450013" y="2557463"/>
            <a:chExt cx="5197475" cy="1917700"/>
          </a:xfrm>
        </p:grpSpPr>
        <p:sp>
          <p:nvSpPr>
            <p:cNvPr id="32" name="Freeform 6"/>
            <p:cNvSpPr>
              <a:spLocks noEditPoints="1"/>
            </p:cNvSpPr>
            <p:nvPr userDrawn="1"/>
          </p:nvSpPr>
          <p:spPr bwMode="gray">
            <a:xfrm>
              <a:off x="6450013" y="2557463"/>
              <a:ext cx="2005013" cy="1917700"/>
            </a:xfrm>
            <a:custGeom>
              <a:avLst/>
              <a:gdLst>
                <a:gd name="T0" fmla="*/ 274 w 346"/>
                <a:gd name="T1" fmla="*/ 331 h 331"/>
                <a:gd name="T2" fmla="*/ 250 w 346"/>
                <a:gd name="T3" fmla="*/ 302 h 331"/>
                <a:gd name="T4" fmla="*/ 167 w 346"/>
                <a:gd name="T5" fmla="*/ 322 h 331"/>
                <a:gd name="T6" fmla="*/ 0 w 346"/>
                <a:gd name="T7" fmla="*/ 156 h 331"/>
                <a:gd name="T8" fmla="*/ 167 w 346"/>
                <a:gd name="T9" fmla="*/ 0 h 331"/>
                <a:gd name="T10" fmla="*/ 334 w 346"/>
                <a:gd name="T11" fmla="*/ 162 h 331"/>
                <a:gd name="T12" fmla="*/ 295 w 346"/>
                <a:gd name="T13" fmla="*/ 268 h 331"/>
                <a:gd name="T14" fmla="*/ 346 w 346"/>
                <a:gd name="T15" fmla="*/ 320 h 331"/>
                <a:gd name="T16" fmla="*/ 274 w 346"/>
                <a:gd name="T17" fmla="*/ 331 h 331"/>
                <a:gd name="T18" fmla="*/ 238 w 346"/>
                <a:gd name="T19" fmla="*/ 207 h 331"/>
                <a:gd name="T20" fmla="*/ 252 w 346"/>
                <a:gd name="T21" fmla="*/ 162 h 331"/>
                <a:gd name="T22" fmla="*/ 167 w 346"/>
                <a:gd name="T23" fmla="*/ 76 h 331"/>
                <a:gd name="T24" fmla="*/ 82 w 346"/>
                <a:gd name="T25" fmla="*/ 156 h 331"/>
                <a:gd name="T26" fmla="*/ 167 w 346"/>
                <a:gd name="T27" fmla="*/ 246 h 331"/>
                <a:gd name="T28" fmla="*/ 191 w 346"/>
                <a:gd name="T29" fmla="*/ 242 h 331"/>
                <a:gd name="T30" fmla="*/ 143 w 346"/>
                <a:gd name="T31" fmla="*/ 194 h 331"/>
                <a:gd name="T32" fmla="*/ 217 w 346"/>
                <a:gd name="T33" fmla="*/ 185 h 331"/>
                <a:gd name="T34" fmla="*/ 238 w 346"/>
                <a:gd name="T35" fmla="*/ 20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46" h="331">
                  <a:moveTo>
                    <a:pt x="274" y="331"/>
                  </a:moveTo>
                  <a:cubicBezTo>
                    <a:pt x="250" y="302"/>
                    <a:pt x="250" y="302"/>
                    <a:pt x="250" y="302"/>
                  </a:cubicBezTo>
                  <a:cubicBezTo>
                    <a:pt x="227" y="316"/>
                    <a:pt x="199" y="322"/>
                    <a:pt x="167" y="322"/>
                  </a:cubicBezTo>
                  <a:cubicBezTo>
                    <a:pt x="70" y="322"/>
                    <a:pt x="0" y="253"/>
                    <a:pt x="0" y="156"/>
                  </a:cubicBezTo>
                  <a:cubicBezTo>
                    <a:pt x="0" y="64"/>
                    <a:pt x="80" y="0"/>
                    <a:pt x="167" y="0"/>
                  </a:cubicBezTo>
                  <a:cubicBezTo>
                    <a:pt x="261" y="0"/>
                    <a:pt x="334" y="64"/>
                    <a:pt x="334" y="162"/>
                  </a:cubicBezTo>
                  <a:cubicBezTo>
                    <a:pt x="334" y="202"/>
                    <a:pt x="320" y="237"/>
                    <a:pt x="295" y="268"/>
                  </a:cubicBezTo>
                  <a:cubicBezTo>
                    <a:pt x="346" y="320"/>
                    <a:pt x="346" y="320"/>
                    <a:pt x="346" y="320"/>
                  </a:cubicBezTo>
                  <a:lnTo>
                    <a:pt x="274" y="331"/>
                  </a:lnTo>
                  <a:close/>
                  <a:moveTo>
                    <a:pt x="238" y="207"/>
                  </a:moveTo>
                  <a:cubicBezTo>
                    <a:pt x="247" y="194"/>
                    <a:pt x="252" y="178"/>
                    <a:pt x="252" y="162"/>
                  </a:cubicBezTo>
                  <a:cubicBezTo>
                    <a:pt x="252" y="117"/>
                    <a:pt x="215" y="76"/>
                    <a:pt x="167" y="76"/>
                  </a:cubicBezTo>
                  <a:cubicBezTo>
                    <a:pt x="121" y="76"/>
                    <a:pt x="82" y="114"/>
                    <a:pt x="82" y="156"/>
                  </a:cubicBezTo>
                  <a:cubicBezTo>
                    <a:pt x="82" y="208"/>
                    <a:pt x="121" y="246"/>
                    <a:pt x="167" y="246"/>
                  </a:cubicBezTo>
                  <a:cubicBezTo>
                    <a:pt x="175" y="246"/>
                    <a:pt x="183" y="245"/>
                    <a:pt x="191" y="242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217" y="185"/>
                    <a:pt x="217" y="185"/>
                    <a:pt x="217" y="185"/>
                  </a:cubicBezTo>
                  <a:lnTo>
                    <a:pt x="238" y="2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Freeform 7"/>
            <p:cNvSpPr>
              <a:spLocks noEditPoints="1"/>
            </p:cNvSpPr>
            <p:nvPr userDrawn="1"/>
          </p:nvSpPr>
          <p:spPr bwMode="gray">
            <a:xfrm>
              <a:off x="8426451" y="2586038"/>
              <a:ext cx="1441450" cy="1814513"/>
            </a:xfrm>
            <a:custGeom>
              <a:avLst/>
              <a:gdLst>
                <a:gd name="T0" fmla="*/ 190 w 249"/>
                <a:gd name="T1" fmla="*/ 257 h 313"/>
                <a:gd name="T2" fmla="*/ 79 w 249"/>
                <a:gd name="T3" fmla="*/ 313 h 313"/>
                <a:gd name="T4" fmla="*/ 0 w 249"/>
                <a:gd name="T5" fmla="*/ 233 h 313"/>
                <a:gd name="T6" fmla="*/ 92 w 249"/>
                <a:gd name="T7" fmla="*/ 124 h 313"/>
                <a:gd name="T8" fmla="*/ 60 w 249"/>
                <a:gd name="T9" fmla="*/ 58 h 313"/>
                <a:gd name="T10" fmla="*/ 119 w 249"/>
                <a:gd name="T11" fmla="*/ 0 h 313"/>
                <a:gd name="T12" fmla="*/ 174 w 249"/>
                <a:gd name="T13" fmla="*/ 56 h 313"/>
                <a:gd name="T14" fmla="*/ 117 w 249"/>
                <a:gd name="T15" fmla="*/ 130 h 313"/>
                <a:gd name="T16" fmla="*/ 192 w 249"/>
                <a:gd name="T17" fmla="*/ 232 h 313"/>
                <a:gd name="T18" fmla="*/ 230 w 249"/>
                <a:gd name="T19" fmla="*/ 190 h 313"/>
                <a:gd name="T20" fmla="*/ 245 w 249"/>
                <a:gd name="T21" fmla="*/ 198 h 313"/>
                <a:gd name="T22" fmla="*/ 203 w 249"/>
                <a:gd name="T23" fmla="*/ 246 h 313"/>
                <a:gd name="T24" fmla="*/ 249 w 249"/>
                <a:gd name="T25" fmla="*/ 307 h 313"/>
                <a:gd name="T26" fmla="*/ 228 w 249"/>
                <a:gd name="T27" fmla="*/ 307 h 313"/>
                <a:gd name="T28" fmla="*/ 190 w 249"/>
                <a:gd name="T29" fmla="*/ 257 h 313"/>
                <a:gd name="T30" fmla="*/ 84 w 249"/>
                <a:gd name="T31" fmla="*/ 152 h 313"/>
                <a:gd name="T32" fmla="*/ 19 w 249"/>
                <a:gd name="T33" fmla="*/ 231 h 313"/>
                <a:gd name="T34" fmla="*/ 79 w 249"/>
                <a:gd name="T35" fmla="*/ 295 h 313"/>
                <a:gd name="T36" fmla="*/ 179 w 249"/>
                <a:gd name="T37" fmla="*/ 242 h 313"/>
                <a:gd name="T38" fmla="*/ 103 w 249"/>
                <a:gd name="T39" fmla="*/ 139 h 313"/>
                <a:gd name="T40" fmla="*/ 84 w 249"/>
                <a:gd name="T41" fmla="*/ 152 h 313"/>
                <a:gd name="T42" fmla="*/ 79 w 249"/>
                <a:gd name="T43" fmla="*/ 60 h 313"/>
                <a:gd name="T44" fmla="*/ 106 w 249"/>
                <a:gd name="T45" fmla="*/ 115 h 313"/>
                <a:gd name="T46" fmla="*/ 154 w 249"/>
                <a:gd name="T47" fmla="*/ 55 h 313"/>
                <a:gd name="T48" fmla="*/ 118 w 249"/>
                <a:gd name="T49" fmla="*/ 18 h 313"/>
                <a:gd name="T50" fmla="*/ 79 w 249"/>
                <a:gd name="T51" fmla="*/ 6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9" h="313">
                  <a:moveTo>
                    <a:pt x="190" y="257"/>
                  </a:moveTo>
                  <a:cubicBezTo>
                    <a:pt x="156" y="285"/>
                    <a:pt x="118" y="313"/>
                    <a:pt x="79" y="313"/>
                  </a:cubicBezTo>
                  <a:cubicBezTo>
                    <a:pt x="34" y="313"/>
                    <a:pt x="0" y="277"/>
                    <a:pt x="0" y="233"/>
                  </a:cubicBezTo>
                  <a:cubicBezTo>
                    <a:pt x="0" y="181"/>
                    <a:pt x="50" y="150"/>
                    <a:pt x="92" y="124"/>
                  </a:cubicBezTo>
                  <a:cubicBezTo>
                    <a:pt x="78" y="104"/>
                    <a:pt x="60" y="84"/>
                    <a:pt x="60" y="58"/>
                  </a:cubicBezTo>
                  <a:cubicBezTo>
                    <a:pt x="60" y="26"/>
                    <a:pt x="87" y="0"/>
                    <a:pt x="119" y="0"/>
                  </a:cubicBezTo>
                  <a:cubicBezTo>
                    <a:pt x="150" y="0"/>
                    <a:pt x="174" y="25"/>
                    <a:pt x="174" y="56"/>
                  </a:cubicBezTo>
                  <a:cubicBezTo>
                    <a:pt x="174" y="90"/>
                    <a:pt x="146" y="110"/>
                    <a:pt x="117" y="130"/>
                  </a:cubicBezTo>
                  <a:cubicBezTo>
                    <a:pt x="192" y="232"/>
                    <a:pt x="192" y="232"/>
                    <a:pt x="192" y="232"/>
                  </a:cubicBezTo>
                  <a:cubicBezTo>
                    <a:pt x="230" y="190"/>
                    <a:pt x="230" y="190"/>
                    <a:pt x="230" y="190"/>
                  </a:cubicBezTo>
                  <a:cubicBezTo>
                    <a:pt x="245" y="198"/>
                    <a:pt x="245" y="198"/>
                    <a:pt x="245" y="198"/>
                  </a:cubicBezTo>
                  <a:cubicBezTo>
                    <a:pt x="203" y="246"/>
                    <a:pt x="203" y="246"/>
                    <a:pt x="203" y="246"/>
                  </a:cubicBezTo>
                  <a:cubicBezTo>
                    <a:pt x="249" y="307"/>
                    <a:pt x="249" y="307"/>
                    <a:pt x="249" y="307"/>
                  </a:cubicBezTo>
                  <a:cubicBezTo>
                    <a:pt x="228" y="307"/>
                    <a:pt x="228" y="307"/>
                    <a:pt x="228" y="307"/>
                  </a:cubicBezTo>
                  <a:lnTo>
                    <a:pt x="190" y="257"/>
                  </a:lnTo>
                  <a:close/>
                  <a:moveTo>
                    <a:pt x="84" y="152"/>
                  </a:moveTo>
                  <a:cubicBezTo>
                    <a:pt x="55" y="170"/>
                    <a:pt x="19" y="193"/>
                    <a:pt x="19" y="231"/>
                  </a:cubicBezTo>
                  <a:cubicBezTo>
                    <a:pt x="19" y="265"/>
                    <a:pt x="44" y="295"/>
                    <a:pt x="79" y="295"/>
                  </a:cubicBezTo>
                  <a:cubicBezTo>
                    <a:pt x="114" y="295"/>
                    <a:pt x="151" y="265"/>
                    <a:pt x="179" y="242"/>
                  </a:cubicBezTo>
                  <a:cubicBezTo>
                    <a:pt x="103" y="139"/>
                    <a:pt x="103" y="139"/>
                    <a:pt x="103" y="139"/>
                  </a:cubicBezTo>
                  <a:lnTo>
                    <a:pt x="84" y="152"/>
                  </a:lnTo>
                  <a:close/>
                  <a:moveTo>
                    <a:pt x="79" y="60"/>
                  </a:moveTo>
                  <a:cubicBezTo>
                    <a:pt x="79" y="81"/>
                    <a:pt x="95" y="97"/>
                    <a:pt x="106" y="115"/>
                  </a:cubicBezTo>
                  <a:cubicBezTo>
                    <a:pt x="127" y="99"/>
                    <a:pt x="154" y="86"/>
                    <a:pt x="154" y="55"/>
                  </a:cubicBezTo>
                  <a:cubicBezTo>
                    <a:pt x="154" y="35"/>
                    <a:pt x="138" y="18"/>
                    <a:pt x="118" y="18"/>
                  </a:cubicBezTo>
                  <a:cubicBezTo>
                    <a:pt x="96" y="18"/>
                    <a:pt x="79" y="39"/>
                    <a:pt x="79" y="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Freeform 8"/>
            <p:cNvSpPr>
              <a:spLocks noEditPoints="1"/>
            </p:cNvSpPr>
            <p:nvPr userDrawn="1"/>
          </p:nvSpPr>
          <p:spPr bwMode="gray">
            <a:xfrm>
              <a:off x="9821863" y="2614613"/>
              <a:ext cx="1825625" cy="1751013"/>
            </a:xfrm>
            <a:custGeom>
              <a:avLst/>
              <a:gdLst>
                <a:gd name="T0" fmla="*/ 380 w 1150"/>
                <a:gd name="T1" fmla="*/ 913 h 1103"/>
                <a:gd name="T2" fmla="*/ 303 w 1150"/>
                <a:gd name="T3" fmla="*/ 1103 h 1103"/>
                <a:gd name="T4" fmla="*/ 0 w 1150"/>
                <a:gd name="T5" fmla="*/ 1103 h 1103"/>
                <a:gd name="T6" fmla="*/ 424 w 1150"/>
                <a:gd name="T7" fmla="*/ 0 h 1103"/>
                <a:gd name="T8" fmla="*/ 734 w 1150"/>
                <a:gd name="T9" fmla="*/ 0 h 1103"/>
                <a:gd name="T10" fmla="*/ 1150 w 1150"/>
                <a:gd name="T11" fmla="*/ 1103 h 1103"/>
                <a:gd name="T12" fmla="*/ 843 w 1150"/>
                <a:gd name="T13" fmla="*/ 1103 h 1103"/>
                <a:gd name="T14" fmla="*/ 774 w 1150"/>
                <a:gd name="T15" fmla="*/ 913 h 1103"/>
                <a:gd name="T16" fmla="*/ 380 w 1150"/>
                <a:gd name="T17" fmla="*/ 913 h 1103"/>
                <a:gd name="T18" fmla="*/ 581 w 1150"/>
                <a:gd name="T19" fmla="*/ 344 h 1103"/>
                <a:gd name="T20" fmla="*/ 577 w 1150"/>
                <a:gd name="T21" fmla="*/ 344 h 1103"/>
                <a:gd name="T22" fmla="*/ 456 w 1150"/>
                <a:gd name="T23" fmla="*/ 694 h 1103"/>
                <a:gd name="T24" fmla="*/ 697 w 1150"/>
                <a:gd name="T25" fmla="*/ 694 h 1103"/>
                <a:gd name="T26" fmla="*/ 581 w 1150"/>
                <a:gd name="T27" fmla="*/ 344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50" h="1103">
                  <a:moveTo>
                    <a:pt x="380" y="913"/>
                  </a:moveTo>
                  <a:lnTo>
                    <a:pt x="303" y="1103"/>
                  </a:lnTo>
                  <a:lnTo>
                    <a:pt x="0" y="1103"/>
                  </a:lnTo>
                  <a:lnTo>
                    <a:pt x="424" y="0"/>
                  </a:lnTo>
                  <a:lnTo>
                    <a:pt x="734" y="0"/>
                  </a:lnTo>
                  <a:lnTo>
                    <a:pt x="1150" y="1103"/>
                  </a:lnTo>
                  <a:lnTo>
                    <a:pt x="843" y="1103"/>
                  </a:lnTo>
                  <a:lnTo>
                    <a:pt x="774" y="913"/>
                  </a:lnTo>
                  <a:lnTo>
                    <a:pt x="380" y="913"/>
                  </a:lnTo>
                  <a:close/>
                  <a:moveTo>
                    <a:pt x="581" y="344"/>
                  </a:moveTo>
                  <a:lnTo>
                    <a:pt x="577" y="344"/>
                  </a:lnTo>
                  <a:lnTo>
                    <a:pt x="456" y="694"/>
                  </a:lnTo>
                  <a:lnTo>
                    <a:pt x="697" y="694"/>
                  </a:lnTo>
                  <a:lnTo>
                    <a:pt x="581" y="34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</p:cSld>
  <p:clrMapOvr>
    <a:masterClrMapping/>
  </p:clrMapOvr>
  <p:transition/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1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Box 11" descr="&lt;COMPANY_NAME&gt;&#10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gray">
          <a:xfrm>
            <a:off x="0" y="4313786"/>
            <a:ext cx="12191999" cy="25442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79490" y="960120"/>
            <a:ext cx="9899747" cy="1584041"/>
          </a:xfrm>
          <a:noFill/>
        </p:spPr>
        <p:txBody>
          <a:bodyPr lIns="0" tIns="0" rIns="0"/>
          <a:lstStyle>
            <a:lvl1pPr>
              <a:lnSpc>
                <a:spcPct val="110000"/>
              </a:lnSpc>
              <a:defRPr sz="28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79490" y="3310197"/>
            <a:ext cx="4831323" cy="74980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8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2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1779490" y="4588235"/>
            <a:ext cx="4870924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23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1779490" y="4840063"/>
            <a:ext cx="4870924" cy="489785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30" name="Text Box 11" descr="&lt;COMPANY_NAME&gt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1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6" name="Rectangle 35"/>
          <p:cNvSpPr/>
          <p:nvPr userDrawn="1"/>
        </p:nvSpPr>
        <p:spPr bwMode="gray">
          <a:xfrm>
            <a:off x="1778011" y="761998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37" name="Picture 36" descr="PECTEN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645968"/>
            <a:ext cx="1524000" cy="1524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 userDrawn="1">
            <p:ph type="pic" sz="quarter" idx="12"/>
          </p:nvPr>
        </p:nvSpPr>
        <p:spPr>
          <a:xfrm>
            <a:off x="6848418" y="2795384"/>
            <a:ext cx="4830819" cy="3049484"/>
          </a:xfrm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2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0520605"/>
      </p:ext>
    </p:extLst>
  </p:cSld>
  <p:clrMapOvr>
    <a:masterClrMapping/>
  </p:clrMapOvr>
  <p:transition/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(Mandator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08" y="1280160"/>
            <a:ext cx="4300222" cy="4300222"/>
          </a:xfrm>
          <a:prstGeom prst="rect">
            <a:avLst/>
          </a:prstGeom>
        </p:spPr>
      </p:pic>
    </p:spTree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 bwMode="gray">
          <a:xfrm>
            <a:off x="744114" y="3556002"/>
            <a:ext cx="6875879" cy="2803523"/>
            <a:chOff x="744114" y="3556002"/>
            <a:chExt cx="6875879" cy="2803523"/>
          </a:xfrm>
        </p:grpSpPr>
        <p:sp>
          <p:nvSpPr>
            <p:cNvPr id="113" name="Rectangle 112"/>
            <p:cNvSpPr/>
            <p:nvPr userDrawn="1"/>
          </p:nvSpPr>
          <p:spPr bwMode="gray">
            <a:xfrm>
              <a:off x="761993" y="3556002"/>
              <a:ext cx="6858000" cy="2803523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0" name="Rectangle 109"/>
            <p:cNvSpPr/>
            <p:nvPr userDrawn="1"/>
          </p:nvSpPr>
          <p:spPr bwMode="gray">
            <a:xfrm>
              <a:off x="2175500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111" name="Picture 110" descr="PECTEN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744114" y="3678108"/>
              <a:ext cx="1465237" cy="1465237"/>
            </a:xfrm>
            <a:prstGeom prst="rect">
              <a:avLst/>
            </a:prstGeom>
          </p:spPr>
        </p:pic>
      </p:grp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2" y="1"/>
            <a:ext cx="12194723" cy="4866892"/>
          </a:xfrm>
          <a:custGeom>
            <a:avLst/>
            <a:gdLst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0 w 12192000"/>
              <a:gd name="connsiteY3" fmla="*/ 4854636 h 4854636"/>
              <a:gd name="connsiteX4" fmla="*/ 0 w 12192000"/>
              <a:gd name="connsiteY4" fmla="*/ 0 h 4854636"/>
              <a:gd name="connsiteX0" fmla="*/ 0 w 12192000"/>
              <a:gd name="connsiteY0" fmla="*/ 0 h 4854636"/>
              <a:gd name="connsiteX1" fmla="*/ 12192000 w 12192000"/>
              <a:gd name="connsiteY1" fmla="*/ 0 h 4854636"/>
              <a:gd name="connsiteX2" fmla="*/ 12192000 w 12192000"/>
              <a:gd name="connsiteY2" fmla="*/ 4854636 h 4854636"/>
              <a:gd name="connsiteX3" fmla="*/ 592282 w 12192000"/>
              <a:gd name="connsiteY3" fmla="*/ 4842164 h 4854636"/>
              <a:gd name="connsiteX4" fmla="*/ 0 w 12192000"/>
              <a:gd name="connsiteY4" fmla="*/ 4854636 h 4854636"/>
              <a:gd name="connsiteX5" fmla="*/ 0 w 12192000"/>
              <a:gd name="connsiteY5" fmla="*/ 0 h 485463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592282 w 12192000"/>
              <a:gd name="connsiteY3" fmla="*/ 4842164 h 4888026"/>
              <a:gd name="connsiteX4" fmla="*/ 0 w 12192000"/>
              <a:gd name="connsiteY4" fmla="*/ 4854636 h 4888026"/>
              <a:gd name="connsiteX5" fmla="*/ 0 w 12192000"/>
              <a:gd name="connsiteY5" fmla="*/ 0 h 4888026"/>
              <a:gd name="connsiteX0" fmla="*/ 0 w 12192000"/>
              <a:gd name="connsiteY0" fmla="*/ 0 h 4888026"/>
              <a:gd name="connsiteX1" fmla="*/ 12192000 w 12192000"/>
              <a:gd name="connsiteY1" fmla="*/ 0 h 4888026"/>
              <a:gd name="connsiteX2" fmla="*/ 12192000 w 12192000"/>
              <a:gd name="connsiteY2" fmla="*/ 4854636 h 4888026"/>
              <a:gd name="connsiteX3" fmla="*/ 841664 w 12192000"/>
              <a:gd name="connsiteY3" fmla="*/ 2909455 h 4888026"/>
              <a:gd name="connsiteX4" fmla="*/ 592282 w 12192000"/>
              <a:gd name="connsiteY4" fmla="*/ 4842164 h 4888026"/>
              <a:gd name="connsiteX5" fmla="*/ 0 w 12192000"/>
              <a:gd name="connsiteY5" fmla="*/ 4854636 h 4888026"/>
              <a:gd name="connsiteX6" fmla="*/ 0 w 12192000"/>
              <a:gd name="connsiteY6" fmla="*/ 0 h 4888026"/>
              <a:gd name="connsiteX0" fmla="*/ 0 w 12192000"/>
              <a:gd name="connsiteY0" fmla="*/ 0 h 4982265"/>
              <a:gd name="connsiteX1" fmla="*/ 12192000 w 12192000"/>
              <a:gd name="connsiteY1" fmla="*/ 0 h 4982265"/>
              <a:gd name="connsiteX2" fmla="*/ 12192000 w 12192000"/>
              <a:gd name="connsiteY2" fmla="*/ 4854636 h 4982265"/>
              <a:gd name="connsiteX3" fmla="*/ 7606145 w 12192000"/>
              <a:gd name="connsiteY3" fmla="*/ 3543300 h 4982265"/>
              <a:gd name="connsiteX4" fmla="*/ 841664 w 12192000"/>
              <a:gd name="connsiteY4" fmla="*/ 2909455 h 4982265"/>
              <a:gd name="connsiteX5" fmla="*/ 592282 w 12192000"/>
              <a:gd name="connsiteY5" fmla="*/ 4842164 h 4982265"/>
              <a:gd name="connsiteX6" fmla="*/ 0 w 12192000"/>
              <a:gd name="connsiteY6" fmla="*/ 4854636 h 4982265"/>
              <a:gd name="connsiteX7" fmla="*/ 0 w 12192000"/>
              <a:gd name="connsiteY7" fmla="*/ 0 h 4982265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592282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2164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61702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46071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841664 w 12192000"/>
              <a:gd name="connsiteY5" fmla="*/ 2909455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48146 w 12192000"/>
              <a:gd name="connsiteY5" fmla="*/ 3564082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0 w 12192000"/>
              <a:gd name="connsiteY0" fmla="*/ 0 h 5111319"/>
              <a:gd name="connsiteX1" fmla="*/ 12192000 w 12192000"/>
              <a:gd name="connsiteY1" fmla="*/ 0 h 5111319"/>
              <a:gd name="connsiteX2" fmla="*/ 12192000 w 12192000"/>
              <a:gd name="connsiteY2" fmla="*/ 4854636 h 5111319"/>
              <a:gd name="connsiteX3" fmla="*/ 7668491 w 12192000"/>
              <a:gd name="connsiteY3" fmla="*/ 4582391 h 5111319"/>
              <a:gd name="connsiteX4" fmla="*/ 7606145 w 12192000"/>
              <a:gd name="connsiteY4" fmla="*/ 3543300 h 5111319"/>
              <a:gd name="connsiteX5" fmla="*/ 754970 w 12192000"/>
              <a:gd name="connsiteY5" fmla="*/ 3547023 h 5111319"/>
              <a:gd name="connsiteX6" fmla="*/ 760313 w 12192000"/>
              <a:gd name="connsiteY6" fmla="*/ 4857795 h 5111319"/>
              <a:gd name="connsiteX7" fmla="*/ 0 w 12192000"/>
              <a:gd name="connsiteY7" fmla="*/ 4854636 h 5111319"/>
              <a:gd name="connsiteX8" fmla="*/ 0 w 12192000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7795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9839 w 12194382"/>
              <a:gd name="connsiteY6" fmla="*/ 4838792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872233 w 12194382"/>
              <a:gd name="connsiteY6" fmla="*/ 4872048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45920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57352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08527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11319"/>
              <a:gd name="connsiteX1" fmla="*/ 12194382 w 12194382"/>
              <a:gd name="connsiteY1" fmla="*/ 0 h 5111319"/>
              <a:gd name="connsiteX2" fmla="*/ 12194382 w 12194382"/>
              <a:gd name="connsiteY2" fmla="*/ 4854636 h 5111319"/>
              <a:gd name="connsiteX3" fmla="*/ 7670873 w 12194382"/>
              <a:gd name="connsiteY3" fmla="*/ 4582391 h 5111319"/>
              <a:gd name="connsiteX4" fmla="*/ 7620433 w 12194382"/>
              <a:gd name="connsiteY4" fmla="*/ 3543300 h 5111319"/>
              <a:gd name="connsiteX5" fmla="*/ 762115 w 12194382"/>
              <a:gd name="connsiteY5" fmla="*/ 3547023 h 5111319"/>
              <a:gd name="connsiteX6" fmla="*/ 762695 w 12194382"/>
              <a:gd name="connsiteY6" fmla="*/ 4850671 h 5111319"/>
              <a:gd name="connsiteX7" fmla="*/ 0 w 12194382"/>
              <a:gd name="connsiteY7" fmla="*/ 4847509 h 5111319"/>
              <a:gd name="connsiteX8" fmla="*/ 2382 w 12194382"/>
              <a:gd name="connsiteY8" fmla="*/ 0 h 5111319"/>
              <a:gd name="connsiteX0" fmla="*/ 2382 w 12194382"/>
              <a:gd name="connsiteY0" fmla="*/ 0 h 5182443"/>
              <a:gd name="connsiteX1" fmla="*/ 12194382 w 12194382"/>
              <a:gd name="connsiteY1" fmla="*/ 0 h 5182443"/>
              <a:gd name="connsiteX2" fmla="*/ 12194382 w 12194382"/>
              <a:gd name="connsiteY2" fmla="*/ 4854636 h 5182443"/>
              <a:gd name="connsiteX3" fmla="*/ 7623248 w 12194382"/>
              <a:gd name="connsiteY3" fmla="*/ 4843680 h 5182443"/>
              <a:gd name="connsiteX4" fmla="*/ 7620433 w 12194382"/>
              <a:gd name="connsiteY4" fmla="*/ 3543300 h 5182443"/>
              <a:gd name="connsiteX5" fmla="*/ 762115 w 12194382"/>
              <a:gd name="connsiteY5" fmla="*/ 3547023 h 5182443"/>
              <a:gd name="connsiteX6" fmla="*/ 762695 w 12194382"/>
              <a:gd name="connsiteY6" fmla="*/ 4850671 h 5182443"/>
              <a:gd name="connsiteX7" fmla="*/ 0 w 12194382"/>
              <a:gd name="connsiteY7" fmla="*/ 4847509 h 5182443"/>
              <a:gd name="connsiteX8" fmla="*/ 2382 w 12194382"/>
              <a:gd name="connsiteY8" fmla="*/ 0 h 5182443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382"/>
              <a:gd name="connsiteY0" fmla="*/ 0 h 5128150"/>
              <a:gd name="connsiteX1" fmla="*/ 12194382 w 12194382"/>
              <a:gd name="connsiteY1" fmla="*/ 0 h 5128150"/>
              <a:gd name="connsiteX2" fmla="*/ 12194382 w 12194382"/>
              <a:gd name="connsiteY2" fmla="*/ 4854636 h 5128150"/>
              <a:gd name="connsiteX3" fmla="*/ 7623248 w 12194382"/>
              <a:gd name="connsiteY3" fmla="*/ 4843680 h 5128150"/>
              <a:gd name="connsiteX4" fmla="*/ 7620433 w 12194382"/>
              <a:gd name="connsiteY4" fmla="*/ 3543300 h 5128150"/>
              <a:gd name="connsiteX5" fmla="*/ 762115 w 12194382"/>
              <a:gd name="connsiteY5" fmla="*/ 3547023 h 5128150"/>
              <a:gd name="connsiteX6" fmla="*/ 762695 w 12194382"/>
              <a:gd name="connsiteY6" fmla="*/ 4850671 h 5128150"/>
              <a:gd name="connsiteX7" fmla="*/ 0 w 12194382"/>
              <a:gd name="connsiteY7" fmla="*/ 4847509 h 5128150"/>
              <a:gd name="connsiteX8" fmla="*/ 2382 w 12194382"/>
              <a:gd name="connsiteY8" fmla="*/ 0 h 5128150"/>
              <a:gd name="connsiteX0" fmla="*/ 2382 w 12194723"/>
              <a:gd name="connsiteY0" fmla="*/ 0 h 4854829"/>
              <a:gd name="connsiteX1" fmla="*/ 12194382 w 12194723"/>
              <a:gd name="connsiteY1" fmla="*/ 0 h 4854829"/>
              <a:gd name="connsiteX2" fmla="*/ 12194382 w 12194723"/>
              <a:gd name="connsiteY2" fmla="*/ 4854636 h 4854829"/>
              <a:gd name="connsiteX3" fmla="*/ 7623248 w 12194723"/>
              <a:gd name="connsiteY3" fmla="*/ 4843680 h 4854829"/>
              <a:gd name="connsiteX4" fmla="*/ 7620433 w 12194723"/>
              <a:gd name="connsiteY4" fmla="*/ 3543300 h 4854829"/>
              <a:gd name="connsiteX5" fmla="*/ 762115 w 12194723"/>
              <a:gd name="connsiteY5" fmla="*/ 3547023 h 4854829"/>
              <a:gd name="connsiteX6" fmla="*/ 762695 w 12194723"/>
              <a:gd name="connsiteY6" fmla="*/ 4850671 h 4854829"/>
              <a:gd name="connsiteX7" fmla="*/ 0 w 12194723"/>
              <a:gd name="connsiteY7" fmla="*/ 4847509 h 4854829"/>
              <a:gd name="connsiteX8" fmla="*/ 2382 w 12194723"/>
              <a:gd name="connsiteY8" fmla="*/ 0 h 485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4723" h="4854829">
                <a:moveTo>
                  <a:pt x="2382" y="0"/>
                </a:moveTo>
                <a:lnTo>
                  <a:pt x="12194382" y="0"/>
                </a:lnTo>
                <a:cubicBezTo>
                  <a:pt x="12194382" y="1618212"/>
                  <a:pt x="12195150" y="4852730"/>
                  <a:pt x="12194382" y="4854636"/>
                </a:cubicBezTo>
                <a:cubicBezTo>
                  <a:pt x="12193614" y="4856542"/>
                  <a:pt x="7623176" y="4843704"/>
                  <a:pt x="7623248" y="4843680"/>
                </a:cubicBezTo>
                <a:cubicBezTo>
                  <a:pt x="7623320" y="4843656"/>
                  <a:pt x="7618248" y="3540554"/>
                  <a:pt x="7620433" y="3543300"/>
                </a:cubicBezTo>
                <a:cubicBezTo>
                  <a:pt x="7622618" y="3546046"/>
                  <a:pt x="3048221" y="3545782"/>
                  <a:pt x="762115" y="3547023"/>
                </a:cubicBezTo>
                <a:cubicBezTo>
                  <a:pt x="760398" y="3777370"/>
                  <a:pt x="763508" y="4852455"/>
                  <a:pt x="762695" y="4850671"/>
                </a:cubicBezTo>
                <a:cubicBezTo>
                  <a:pt x="761882" y="4848887"/>
                  <a:pt x="254232" y="4848563"/>
                  <a:pt x="0" y="4847509"/>
                </a:cubicBezTo>
                <a:lnTo>
                  <a:pt x="2382" y="0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6" name="Text Box 11" descr="&lt;COMPANY_NAME&gt;"/>
          <p:cNvSpPr txBox="1">
            <a:spLocks noChangeArrowheads="1"/>
          </p:cNvSpPr>
          <p:nvPr userDrawn="1"/>
        </p:nvSpPr>
        <p:spPr bwMode="auto">
          <a:xfrm>
            <a:off x="760379" y="6462713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7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75500" y="4059936"/>
            <a:ext cx="5179738" cy="1047891"/>
          </a:xfrm>
          <a:noFill/>
        </p:spPr>
        <p:txBody>
          <a:bodyPr lIns="0" tIns="0" rIns="0"/>
          <a:lstStyle>
            <a:lvl1pPr>
              <a:lnSpc>
                <a:spcPct val="100000"/>
              </a:lnSpc>
              <a:defRPr sz="24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75500" y="5120640"/>
            <a:ext cx="5179738" cy="372439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4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4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2175500" y="5666465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105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2175500" y="5923869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9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8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712602"/>
      </p:ext>
    </p:extLst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orient="horz" pos="3058" userDrawn="1">
          <p15:clr>
            <a:srgbClr val="FBAE40"/>
          </p15:clr>
        </p15:guide>
        <p15:guide id="2" orient="horz" pos="223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2" y="0"/>
            <a:ext cx="12194723" cy="6857999"/>
          </a:xfrm>
          <a:custGeom>
            <a:avLst/>
            <a:gdLst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63913 w 12194723"/>
              <a:gd name="connsiteY5" fmla="*/ 763913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63913 w 12194723"/>
              <a:gd name="connsiteY9" fmla="*/ 763913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97906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3336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18431 w 12194723"/>
              <a:gd name="connsiteY7" fmla="*/ 6359075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4723" h="6857999">
                <a:moveTo>
                  <a:pt x="0" y="0"/>
                </a:moveTo>
                <a:lnTo>
                  <a:pt x="12194723" y="0"/>
                </a:lnTo>
                <a:lnTo>
                  <a:pt x="12194723" y="6857999"/>
                </a:lnTo>
                <a:lnTo>
                  <a:pt x="0" y="6857999"/>
                </a:lnTo>
                <a:lnTo>
                  <a:pt x="0" y="0"/>
                </a:lnTo>
                <a:close/>
                <a:moveTo>
                  <a:pt x="753155" y="3560901"/>
                </a:moveTo>
                <a:lnTo>
                  <a:pt x="763913" y="6359075"/>
                </a:lnTo>
                <a:lnTo>
                  <a:pt x="7622163" y="6355342"/>
                </a:lnTo>
                <a:cubicBezTo>
                  <a:pt x="7618577" y="5510947"/>
                  <a:pt x="7626189" y="4405296"/>
                  <a:pt x="7622603" y="3560901"/>
                </a:cubicBezTo>
                <a:lnTo>
                  <a:pt x="753155" y="3560901"/>
                </a:lnTo>
                <a:close/>
              </a:path>
            </a:pathLst>
          </a:custGeo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grpSp>
        <p:nvGrpSpPr>
          <p:cNvPr id="2" name="Group 1"/>
          <p:cNvGrpSpPr/>
          <p:nvPr userDrawn="1"/>
        </p:nvGrpSpPr>
        <p:grpSpPr bwMode="gray">
          <a:xfrm>
            <a:off x="744114" y="3556002"/>
            <a:ext cx="6875879" cy="2803523"/>
            <a:chOff x="744114" y="3556002"/>
            <a:chExt cx="6875879" cy="2803523"/>
          </a:xfrm>
        </p:grpSpPr>
        <p:sp>
          <p:nvSpPr>
            <p:cNvPr id="113" name="Rectangle 112"/>
            <p:cNvSpPr/>
            <p:nvPr userDrawn="1"/>
          </p:nvSpPr>
          <p:spPr bwMode="gray">
            <a:xfrm>
              <a:off x="761993" y="3556002"/>
              <a:ext cx="6858000" cy="2803523"/>
            </a:xfrm>
            <a:prstGeom prst="rect">
              <a:avLst/>
            </a:prstGeom>
            <a:solidFill>
              <a:srgbClr val="FFFFFF"/>
            </a:solidFill>
            <a:ln w="317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0" name="Rectangle 109"/>
            <p:cNvSpPr/>
            <p:nvPr userDrawn="1"/>
          </p:nvSpPr>
          <p:spPr bwMode="gray">
            <a:xfrm>
              <a:off x="2175500" y="3818708"/>
              <a:ext cx="1269984" cy="76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111" name="Picture 110" descr="PECTEN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gray">
            <a:xfrm>
              <a:off x="744114" y="3678108"/>
              <a:ext cx="1465237" cy="1465237"/>
            </a:xfrm>
            <a:prstGeom prst="rect">
              <a:avLst/>
            </a:prstGeom>
          </p:spPr>
        </p:pic>
      </p:grpSp>
      <p:sp>
        <p:nvSpPr>
          <p:cNvPr id="106" name="Text Box 11" descr="&lt;COMPANY_NAME&gt;"/>
          <p:cNvSpPr txBox="1">
            <a:spLocks noChangeArrowheads="1"/>
          </p:cNvSpPr>
          <p:nvPr userDrawn="1"/>
        </p:nvSpPr>
        <p:spPr bwMode="auto">
          <a:xfrm>
            <a:off x="760379" y="6462713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7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75500" y="4059936"/>
            <a:ext cx="5179738" cy="1047891"/>
          </a:xfrm>
          <a:noFill/>
        </p:spPr>
        <p:txBody>
          <a:bodyPr lIns="0" tIns="0" rIns="0"/>
          <a:lstStyle>
            <a:lvl1pPr>
              <a:lnSpc>
                <a:spcPct val="100000"/>
              </a:lnSpc>
              <a:defRPr sz="2400" b="0" kern="1200" cap="none" spc="0" baseline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75500" y="5120640"/>
            <a:ext cx="5179738" cy="372439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  <a:defRPr sz="140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4" name="Text Placeholder 31"/>
          <p:cNvSpPr>
            <a:spLocks noGrp="1"/>
          </p:cNvSpPr>
          <p:nvPr>
            <p:ph type="body" sz="quarter" idx="10" hasCustomPrompt="1"/>
          </p:nvPr>
        </p:nvSpPr>
        <p:spPr>
          <a:xfrm>
            <a:off x="2175500" y="5666465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Click to insert Author’s Name</a:t>
            </a:r>
          </a:p>
        </p:txBody>
      </p:sp>
      <p:sp>
        <p:nvSpPr>
          <p:cNvPr id="105" name="Text Placeholder 31"/>
          <p:cNvSpPr>
            <a:spLocks noGrp="1"/>
          </p:cNvSpPr>
          <p:nvPr>
            <p:ph type="body" sz="quarter" idx="11" hasCustomPrompt="1"/>
          </p:nvPr>
        </p:nvSpPr>
        <p:spPr>
          <a:xfrm>
            <a:off x="2175500" y="5923869"/>
            <a:ext cx="5187731" cy="237600"/>
          </a:xfrm>
        </p:spPr>
        <p:txBody>
          <a:bodyPr anchor="t" anchorCtr="0"/>
          <a:lstStyle>
            <a:lvl1pPr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Role in Organisation</a:t>
            </a:r>
          </a:p>
        </p:txBody>
      </p:sp>
      <p:sp>
        <p:nvSpPr>
          <p:cNvPr id="90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8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869577"/>
      </p:ext>
    </p:extLst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orient="horz" pos="3058">
          <p15:clr>
            <a:srgbClr val="FBAE40"/>
          </p15:clr>
        </p15:guide>
        <p15:guide id="2" orient="horz" pos="223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1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2000"/>
            </a:lvl1pPr>
            <a:lvl2pPr marL="277200" indent="-277200" defTabSz="357708">
              <a:lnSpc>
                <a:spcPct val="140000"/>
              </a:lnSpc>
              <a:spcBef>
                <a:spcPts val="0"/>
              </a:spcBef>
              <a:defRPr sz="2000"/>
            </a:lvl2pPr>
            <a:lvl3pPr marL="522000" indent="-2520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3pPr>
            <a:lvl4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4pPr>
            <a:lvl5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5pPr>
            <a:lvl6pPr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81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 bwMode="auto">
          <a:xfrm>
            <a:off x="-2381" y="0"/>
            <a:ext cx="12194382" cy="6858000"/>
          </a:xfrm>
          <a:custGeom>
            <a:avLst/>
            <a:gdLst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63913 w 12194723"/>
              <a:gd name="connsiteY5" fmla="*/ 763913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63913 w 12194723"/>
              <a:gd name="connsiteY9" fmla="*/ 763913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11430810 w 12194723"/>
              <a:gd name="connsiteY8" fmla="*/ 763913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1143081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97906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33360 w 12194723"/>
              <a:gd name="connsiteY7" fmla="*/ 6094086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18431 w 12194723"/>
              <a:gd name="connsiteY7" fmla="*/ 6359075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094086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753155 w 12194723"/>
              <a:gd name="connsiteY5" fmla="*/ 3560901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753155 w 12194723"/>
              <a:gd name="connsiteY9" fmla="*/ 356090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482698 w 12194723"/>
              <a:gd name="connsiteY5" fmla="*/ 482850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482698 w 12194723"/>
              <a:gd name="connsiteY9" fmla="*/ 48285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763913 w 12194723"/>
              <a:gd name="connsiteY6" fmla="*/ 6359075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7622163 w 12194723"/>
              <a:gd name="connsiteY7" fmla="*/ 6355342 h 6857999"/>
              <a:gd name="connsiteX8" fmla="*/ 7622603 w 12194723"/>
              <a:gd name="connsiteY8" fmla="*/ 3560901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7622163 w 12194723"/>
              <a:gd name="connsiteY7" fmla="*/ 6355342 h 6857999"/>
              <a:gd name="connsiteX8" fmla="*/ 1788474 w 12194723"/>
              <a:gd name="connsiteY8" fmla="*/ 508608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4129 w 12194723"/>
              <a:gd name="connsiteY5" fmla="*/ 501900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4129 w 12194723"/>
              <a:gd name="connsiteY9" fmla="*/ 501900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62276 w 12194723"/>
              <a:gd name="connsiteY7" fmla="*/ 675759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06335 w 12194723"/>
              <a:gd name="connsiteY6" fmla="*/ 666613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4281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4281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88474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8470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2 w 12194723"/>
              <a:gd name="connsiteY7" fmla="*/ 587653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8949 w 12194723"/>
              <a:gd name="connsiteY8" fmla="*/ 5086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63833 w 12194723"/>
              <a:gd name="connsiteY8" fmla="*/ 5061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96313 w 12194723"/>
              <a:gd name="connsiteY8" fmla="*/ 486123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966332 w 12194723"/>
              <a:gd name="connsiteY8" fmla="*/ 381191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6445 w 12194723"/>
              <a:gd name="connsiteY8" fmla="*/ 558575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6109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36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88944 w 12194723"/>
              <a:gd name="connsiteY8" fmla="*/ 503610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53965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4 w 12194723"/>
              <a:gd name="connsiteY8" fmla="*/ 503609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5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81325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06662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06662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6 w 12194723"/>
              <a:gd name="connsiteY8" fmla="*/ 506108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71457 w 12194723"/>
              <a:gd name="connsiteY8" fmla="*/ 513252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  <a:gd name="connsiteX0" fmla="*/ 0 w 12194723"/>
              <a:gd name="connsiteY0" fmla="*/ 0 h 6857999"/>
              <a:gd name="connsiteX1" fmla="*/ 12194723 w 12194723"/>
              <a:gd name="connsiteY1" fmla="*/ 0 h 6857999"/>
              <a:gd name="connsiteX2" fmla="*/ 12194723 w 12194723"/>
              <a:gd name="connsiteY2" fmla="*/ 6857999 h 6857999"/>
              <a:gd name="connsiteX3" fmla="*/ 0 w 12194723"/>
              <a:gd name="connsiteY3" fmla="*/ 6857999 h 6857999"/>
              <a:gd name="connsiteX4" fmla="*/ 0 w 12194723"/>
              <a:gd name="connsiteY4" fmla="*/ 0 h 6857999"/>
              <a:gd name="connsiteX5" fmla="*/ 508891 w 12194723"/>
              <a:gd name="connsiteY5" fmla="*/ 511425 h 6857999"/>
              <a:gd name="connsiteX6" fmla="*/ 511097 w 12194723"/>
              <a:gd name="connsiteY6" fmla="*/ 583270 h 6857999"/>
              <a:gd name="connsiteX7" fmla="*/ 1774181 w 12194723"/>
              <a:gd name="connsiteY7" fmla="*/ 585272 h 6857999"/>
              <a:gd name="connsiteX8" fmla="*/ 1769076 w 12194723"/>
              <a:gd name="connsiteY8" fmla="*/ 508490 h 6857999"/>
              <a:gd name="connsiteX9" fmla="*/ 508891 w 12194723"/>
              <a:gd name="connsiteY9" fmla="*/ 511425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4723" h="6857999">
                <a:moveTo>
                  <a:pt x="0" y="0"/>
                </a:moveTo>
                <a:lnTo>
                  <a:pt x="12194723" y="0"/>
                </a:lnTo>
                <a:lnTo>
                  <a:pt x="12194723" y="6857999"/>
                </a:lnTo>
                <a:lnTo>
                  <a:pt x="0" y="6857999"/>
                </a:lnTo>
                <a:lnTo>
                  <a:pt x="0" y="0"/>
                </a:lnTo>
                <a:close/>
                <a:moveTo>
                  <a:pt x="508891" y="511425"/>
                </a:moveTo>
                <a:cubicBezTo>
                  <a:pt x="509626" y="566329"/>
                  <a:pt x="510362" y="528366"/>
                  <a:pt x="511097" y="583270"/>
                </a:cubicBezTo>
                <a:lnTo>
                  <a:pt x="1774181" y="585272"/>
                </a:lnTo>
                <a:cubicBezTo>
                  <a:pt x="1771177" y="584735"/>
                  <a:pt x="1784691" y="508891"/>
                  <a:pt x="1769076" y="508490"/>
                </a:cubicBezTo>
                <a:cubicBezTo>
                  <a:pt x="1753461" y="508089"/>
                  <a:pt x="928953" y="510447"/>
                  <a:pt x="508891" y="511425"/>
                </a:cubicBezTo>
                <a:close/>
              </a:path>
            </a:pathLst>
          </a:custGeom>
          <a:noFill/>
          <a:ln w="3175" algn="ctr">
            <a:noFill/>
            <a:miter lim="800000"/>
            <a:headEnd/>
            <a:tailEnd/>
          </a:ln>
        </p:spPr>
        <p:txBody>
          <a:bodyPr/>
          <a:lstStyle>
            <a:lvl1pPr>
              <a:defRPr sz="2133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1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2000"/>
            </a:lvl1pPr>
            <a:lvl2pPr marL="277200" indent="-277200" defTabSz="357708">
              <a:lnSpc>
                <a:spcPct val="140000"/>
              </a:lnSpc>
              <a:spcBef>
                <a:spcPts val="0"/>
              </a:spcBef>
              <a:defRPr sz="2000"/>
            </a:lvl2pPr>
            <a:lvl3pPr marL="522000" indent="-2520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3pPr>
            <a:lvl4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4pPr>
            <a:lvl5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5pPr>
            <a:lvl6pPr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3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05781"/>
      </p:ext>
    </p:extLst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81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Lin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2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2000"/>
            </a:lvl1pPr>
            <a:lvl2pPr marL="277200" indent="-277200" defTabSz="357708">
              <a:lnSpc>
                <a:spcPct val="140000"/>
              </a:lnSpc>
              <a:spcBef>
                <a:spcPts val="0"/>
              </a:spcBef>
              <a:defRPr sz="2000"/>
            </a:lvl2pPr>
            <a:lvl3pPr marL="522000" indent="-252000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3pPr>
            <a:lvl4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2000"/>
            </a:lvl4pPr>
            <a:lvl5pPr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800"/>
            </a:lvl5pPr>
            <a:lvl6pPr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7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24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0" y="1528763"/>
            <a:ext cx="11171238" cy="4830762"/>
          </a:xfrm>
        </p:spPr>
        <p:txBody>
          <a:bodyPr/>
          <a:lstStyle>
            <a:lvl1pPr marL="0" indent="0" defTabSz="357708">
              <a:lnSpc>
                <a:spcPct val="140000"/>
              </a:lnSpc>
              <a:spcBef>
                <a:spcPts val="0"/>
              </a:spcBef>
              <a:defRPr sz="1600"/>
            </a:lvl1pPr>
            <a:lvl2pPr marL="215900" indent="-215900" defTabSz="357708">
              <a:lnSpc>
                <a:spcPct val="140000"/>
              </a:lnSpc>
              <a:spcBef>
                <a:spcPts val="0"/>
              </a:spcBef>
              <a:defRPr sz="1600"/>
            </a:lvl2pPr>
            <a:lvl3pPr marL="411163" indent="-195263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3pPr>
            <a:lvl4pPr marL="596900" indent="-185738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600"/>
            </a:lvl4pPr>
            <a:lvl5pPr marL="766763" indent="-155575" defTabSz="35770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tabLst/>
              <a:defRPr sz="1400"/>
            </a:lvl5pPr>
            <a:lvl6pPr marL="914400" indent="-144463" defTabSz="35770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16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240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/>
          </p:nvPr>
        </p:nvSpPr>
        <p:spPr>
          <a:xfrm>
            <a:off x="6215064" y="1528764"/>
            <a:ext cx="5464174" cy="4830761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2000"/>
            </a:lvl1pPr>
            <a:lvl2pPr marL="277200" indent="-2772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522000" indent="-252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756000" indent="-241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4pPr>
            <a:lvl5pPr marL="964800" indent="-21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5pPr>
            <a:lvl6pPr marL="1144800" indent="-180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2000"/>
            </a:lvl1pPr>
            <a:lvl2pPr marL="277200" indent="-27720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  <a:defRPr sz="2000"/>
            </a:lvl2pPr>
            <a:lvl3pPr marL="522000" indent="-252000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3pPr>
            <a:lvl4pPr marL="756000" indent="-241294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2000"/>
            </a:lvl4pPr>
            <a:lvl5pPr marL="964800" indent="-21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800"/>
            </a:lvl5pPr>
            <a:lvl6pPr marL="1144800" indent="-1800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400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18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</p:spTree>
  </p:cSld>
  <p:clrMapOvr>
    <a:masterClrMapping/>
  </p:clrMapOvr>
  <p:transition/>
  <p:hf hdr="0" ftr="0"/>
  <p:extLst mod="1"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765" userDrawn="1">
          <p15:clr>
            <a:srgbClr val="FBAE40"/>
          </p15:clr>
        </p15:guide>
        <p15:guide id="3" pos="39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528763"/>
            <a:ext cx="11171238" cy="48307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712800"/>
            <a:ext cx="11171238" cy="7540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508010" y="508000"/>
            <a:ext cx="1269984" cy="7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6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 algn="ct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Footer </a:t>
            </a:r>
            <a:endParaRPr lang="en-GB" dirty="0"/>
          </a:p>
        </p:txBody>
      </p:sp>
      <p:sp>
        <p:nvSpPr>
          <p:cNvPr id="83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1219170" rtl="0" eaLnBrk="1" latinLnBrk="0" hangingPunct="1">
              <a:defRPr lang="en-US" sz="850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dirty="0" err="1"/>
              <a:t>Janaury</a:t>
            </a:r>
            <a:r>
              <a:rPr lang="en-GB" dirty="0"/>
              <a:t> 2017</a:t>
            </a:r>
          </a:p>
        </p:txBody>
      </p:sp>
      <p:sp>
        <p:nvSpPr>
          <p:cNvPr id="85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5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4" name="Text Box 11" descr="&lt;COMPANY_NAME&gt;&#10;"/>
          <p:cNvSpPr txBox="1">
            <a:spLocks noChangeArrowheads="1"/>
          </p:cNvSpPr>
          <p:nvPr userDrawn="1"/>
        </p:nvSpPr>
        <p:spPr bwMode="auto">
          <a:xfrm>
            <a:off x="512259" y="6469199"/>
            <a:ext cx="3360000" cy="23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anchor="t" anchorCtr="0">
            <a:noAutofit/>
          </a:bodyPr>
          <a:lstStyle/>
          <a:p>
            <a:pPr>
              <a:defRPr/>
            </a:pPr>
            <a:r>
              <a:rPr lang="en-GB" sz="850">
                <a:solidFill>
                  <a:schemeClr val="tx1"/>
                </a:solidFill>
                <a:latin typeface="+mn-lt"/>
                <a:cs typeface="Arial" pitchFamily="34" charset="0"/>
              </a:rPr>
              <a:t>Shell Business Operations</a:t>
            </a:r>
            <a:endParaRPr lang="en-GB" sz="85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5" r:id="rId2"/>
    <p:sldLayoutId id="2147483696" r:id="rId3"/>
    <p:sldLayoutId id="2147483698" r:id="rId4"/>
    <p:sldLayoutId id="2147483693" r:id="rId5"/>
    <p:sldLayoutId id="2147483699" r:id="rId6"/>
    <p:sldLayoutId id="2147483689" r:id="rId7"/>
    <p:sldLayoutId id="2147483691" r:id="rId8"/>
    <p:sldLayoutId id="2147483667" r:id="rId9"/>
    <p:sldLayoutId id="2147483690" r:id="rId10"/>
    <p:sldLayoutId id="2147483692" r:id="rId11"/>
    <p:sldLayoutId id="2147483694" r:id="rId12"/>
    <p:sldLayoutId id="2147483680" r:id="rId13"/>
    <p:sldLayoutId id="2147483697" r:id="rId14"/>
    <p:sldLayoutId id="2147483678" r:id="rId15"/>
    <p:sldLayoutId id="2147483679" r:id="rId16"/>
    <p:sldLayoutId id="2147483700" r:id="rId17"/>
    <p:sldLayoutId id="2147483681" r:id="rId18"/>
    <p:sldLayoutId id="2147483682" r:id="rId19"/>
    <p:sldLayoutId id="2147483683" r:id="rId20"/>
  </p:sldLayoutIdLst>
  <p:transition>
    <p:fade/>
  </p:transition>
  <p:hf hdr="0" ftr="0"/>
  <p:txStyles>
    <p:titleStyle>
      <a:lvl1pPr algn="l" defTabSz="1219170" rtl="0" eaLnBrk="1" latinLnBrk="0" hangingPunct="1">
        <a:lnSpc>
          <a:spcPct val="100000"/>
        </a:lnSpc>
        <a:spcBef>
          <a:spcPct val="0"/>
        </a:spcBef>
        <a:buNone/>
        <a:defRPr sz="2400" b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accent2"/>
        </a:buClr>
        <a:buSzPct val="85000"/>
        <a:buFont typeface="Wingdings" pitchFamily="2" charset="2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76225" indent="-276225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accent2"/>
        </a:buClr>
        <a:buSzPct val="85000"/>
        <a:buFont typeface="Wingdings" pitchFamily="2" charset="2"/>
        <a:buChar char="n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522288" indent="-250825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755650" indent="-241300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2000" b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65200" indent="-212725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146175" indent="-180975" algn="l" defTabSz="357708" rtl="0" eaLnBrk="1" latinLnBrk="0" hangingPunct="1">
        <a:lnSpc>
          <a:spcPct val="140000"/>
        </a:lnSpc>
        <a:spcBef>
          <a:spcPts val="0"/>
        </a:spcBef>
        <a:spcAft>
          <a:spcPts val="0"/>
        </a:spcAft>
        <a:buClr>
          <a:schemeClr val="tx1"/>
        </a:buClr>
        <a:buSzPct val="75000"/>
        <a:buFont typeface="Wingdings" pitchFamily="2" charset="2"/>
        <a:buChar char="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20" userDrawn="1">
          <p15:clr>
            <a:srgbClr val="F26B43"/>
          </p15:clr>
        </p15:guide>
        <p15:guide id="3" pos="7357" userDrawn="1">
          <p15:clr>
            <a:srgbClr val="F26B43"/>
          </p15:clr>
        </p15:guide>
        <p15:guide id="4" orient="horz" pos="460" userDrawn="1">
          <p15:clr>
            <a:srgbClr val="F26B43"/>
          </p15:clr>
        </p15:guide>
        <p15:guide id="5" orient="horz" pos="963" userDrawn="1">
          <p15:clr>
            <a:srgbClr val="F26B43"/>
          </p15:clr>
        </p15:guide>
        <p15:guide id="6" orient="horz" pos="938" userDrawn="1">
          <p15:clr>
            <a:srgbClr val="F26B43"/>
          </p15:clr>
        </p15:guide>
        <p15:guide id="7" orient="horz" pos="4071" userDrawn="1">
          <p15:clr>
            <a:srgbClr val="F26B43"/>
          </p15:clr>
        </p15:guide>
        <p15:guide id="8" orient="horz" pos="4006" userDrawn="1">
          <p15:clr>
            <a:srgbClr val="F26B43"/>
          </p15:clr>
        </p15:guide>
        <p15:guide id="9" pos="3765" userDrawn="1">
          <p15:clr>
            <a:srgbClr val="F26B43"/>
          </p15:clr>
        </p15:guide>
        <p15:guide id="10" pos="3915" userDrawn="1">
          <p15:clr>
            <a:srgbClr val="F26B43"/>
          </p15:clr>
        </p15:guide>
        <p15:guide id="11" orient="horz" pos="320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pos="1121" userDrawn="1">
          <p15:clr>
            <a:srgbClr val="F26B43"/>
          </p15:clr>
        </p15:guide>
        <p15:guide id="14" orient="horz" pos="42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Approving, Posting, Reopening NOV Requisitions </a:t>
            </a:r>
            <a:br>
              <a:rPr lang="en-GB" dirty="0"/>
            </a:br>
            <a:r>
              <a:rPr lang="en-GB" dirty="0">
                <a:latin typeface="Futura Light" panose="00000400000000000000" pitchFamily="2" charset="0"/>
              </a:rPr>
              <a:t>For HR Professionals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dirty="0"/>
              <a:t>January 2017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Internal Resourcing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533400" y="1219200"/>
            <a:ext cx="11171238" cy="4830761"/>
          </a:xfrm>
        </p:spPr>
        <p:txBody>
          <a:bodyPr/>
          <a:lstStyle/>
          <a:p>
            <a:pPr marL="514350" lvl="3" indent="0">
              <a:buNone/>
            </a:pPr>
            <a:r>
              <a:rPr lang="en-US" altLang="zh-CN" sz="1700" dirty="0">
                <a:solidFill>
                  <a:srgbClr val="FF0000"/>
                </a:solidFill>
              </a:rPr>
              <a:t>15.	</a:t>
            </a:r>
            <a:r>
              <a:rPr lang="en-US" altLang="zh-CN" sz="1700" dirty="0"/>
              <a:t>P</a:t>
            </a:r>
            <a:r>
              <a:rPr lang="en-US" sz="1700" dirty="0"/>
              <a:t>lease enter HR Business Partner Name</a:t>
            </a:r>
          </a:p>
          <a:p>
            <a:pPr marL="514350" lvl="3" indent="0">
              <a:buNone/>
            </a:pPr>
            <a:r>
              <a:rPr lang="en-US" sz="1700" dirty="0"/>
              <a:t>in </a:t>
            </a:r>
            <a:r>
              <a:rPr lang="en-US" sz="1700" b="1" dirty="0"/>
              <a:t>HR Business Partner  field</a:t>
            </a:r>
          </a:p>
          <a:p>
            <a:pPr marL="514350" lvl="3" indent="0">
              <a:buNone/>
            </a:pPr>
            <a:r>
              <a:rPr lang="en-US" sz="1700" b="1" i="1" dirty="0"/>
              <a:t>NOTE: </a:t>
            </a:r>
            <a:r>
              <a:rPr lang="en-US" sz="1700" i="1" dirty="0"/>
              <a:t>HRBP is responsible in performing </a:t>
            </a:r>
          </a:p>
          <a:p>
            <a:pPr marL="514350" lvl="3" indent="0">
              <a:buNone/>
            </a:pPr>
            <a:r>
              <a:rPr lang="en-US" sz="1700" i="1" dirty="0"/>
              <a:t>HR checks</a:t>
            </a:r>
          </a:p>
          <a:p>
            <a:pPr marL="514350" lvl="3" indent="0">
              <a:buNone/>
            </a:pPr>
            <a:endParaRPr lang="en-US" altLang="zh-CN" sz="1700" dirty="0">
              <a:solidFill>
                <a:srgbClr val="FF0000"/>
              </a:solidFill>
            </a:endParaRPr>
          </a:p>
          <a:p>
            <a:pPr marL="514350" lvl="3" indent="0">
              <a:buNone/>
            </a:pPr>
            <a:r>
              <a:rPr lang="en-US" altLang="zh-CN" sz="1700" dirty="0">
                <a:solidFill>
                  <a:srgbClr val="FF0000"/>
                </a:solidFill>
              </a:rPr>
              <a:t>16.	</a:t>
            </a:r>
            <a:r>
              <a:rPr lang="en-US" altLang="zh-CN" sz="1700" dirty="0"/>
              <a:t>Next, please</a:t>
            </a:r>
            <a:r>
              <a:rPr lang="zh-CN" altLang="en-US" sz="1700" dirty="0"/>
              <a:t> </a:t>
            </a:r>
            <a:r>
              <a:rPr lang="en-US" altLang="zh-CN" sz="1700" dirty="0"/>
              <a:t>enter </a:t>
            </a:r>
            <a:r>
              <a:rPr lang="en-US" altLang="zh-CN" sz="1700" b="1" dirty="0"/>
              <a:t>Selection Panel </a:t>
            </a:r>
            <a:r>
              <a:rPr lang="en-US" altLang="zh-CN" sz="1700" dirty="0"/>
              <a:t>field </a:t>
            </a:r>
          </a:p>
          <a:p>
            <a:pPr marL="514350" lvl="3" indent="0">
              <a:buNone/>
            </a:pPr>
            <a:r>
              <a:rPr lang="en-US" altLang="zh-CN" sz="1700" b="1" i="1" dirty="0"/>
              <a:t>NOTE: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700" b="1" dirty="0">
                <a:solidFill>
                  <a:srgbClr val="FF0000"/>
                </a:solidFill>
              </a:rPr>
              <a:t> </a:t>
            </a:r>
            <a:r>
              <a:rPr lang="en-US" altLang="zh-CN" sz="1700" dirty="0"/>
              <a:t>Be sure to add </a:t>
            </a:r>
            <a:r>
              <a:rPr lang="en-US" altLang="zh-CN" sz="1700" b="1" dirty="0"/>
              <a:t>HRBP</a:t>
            </a:r>
            <a:r>
              <a:rPr lang="en-US" altLang="zh-CN" sz="1700" dirty="0"/>
              <a:t> again and the </a:t>
            </a:r>
            <a:r>
              <a:rPr lang="en-US" altLang="zh-CN" sz="1700" b="1" dirty="0"/>
              <a:t>GSPM</a:t>
            </a:r>
            <a:r>
              <a:rPr lang="en-US" altLang="zh-CN" sz="1700" dirty="0"/>
              <a:t> to </a:t>
            </a:r>
          </a:p>
          <a:p>
            <a:pPr marL="514350" lvl="3" indent="0">
              <a:buNone/>
            </a:pPr>
            <a:r>
              <a:rPr lang="en-US" altLang="zh-CN" sz="1700" dirty="0"/>
              <a:t>the Selection Panel field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700" i="1" dirty="0"/>
              <a:t>Any name entered in the fields  </a:t>
            </a:r>
            <a:r>
              <a:rPr lang="en-US" sz="1700" b="1" i="1" dirty="0"/>
              <a:t>HR Business Partner</a:t>
            </a:r>
            <a:r>
              <a:rPr lang="en-US" sz="1700" i="1" dirty="0"/>
              <a:t> </a:t>
            </a:r>
          </a:p>
          <a:p>
            <a:pPr marL="514350" lvl="3" indent="0">
              <a:buNone/>
            </a:pPr>
            <a:r>
              <a:rPr lang="en-US" sz="1700" i="1" dirty="0"/>
              <a:t>or </a:t>
            </a:r>
            <a:r>
              <a:rPr lang="en-US" sz="1700" b="1" i="1" dirty="0"/>
              <a:t>Selection Panel</a:t>
            </a:r>
            <a:r>
              <a:rPr lang="en-US" sz="1700" i="1" dirty="0"/>
              <a:t>  will receive an email notification when</a:t>
            </a:r>
          </a:p>
          <a:p>
            <a:pPr marL="514350" lvl="3" indent="0">
              <a:buNone/>
            </a:pPr>
            <a:r>
              <a:rPr lang="en-US" sz="1700" i="1" dirty="0"/>
              <a:t>the job is posted and at key points along the process</a:t>
            </a:r>
            <a:endParaRPr lang="en-GB" sz="1700" i="1" dirty="0"/>
          </a:p>
          <a:p>
            <a:pPr marL="514350" lvl="3" indent="0">
              <a:buNone/>
            </a:pPr>
            <a:endParaRPr lang="en-US" dirty="0"/>
          </a:p>
          <a:p>
            <a:pPr marL="514350" lvl="3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143000"/>
            <a:ext cx="621982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033512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533400" y="1219200"/>
            <a:ext cx="11171238" cy="4830761"/>
          </a:xfrm>
        </p:spPr>
        <p:txBody>
          <a:bodyPr/>
          <a:lstStyle/>
          <a:p>
            <a:pPr marL="342900" indent="-342900">
              <a:buAutoNum type="arabicPeriod" startAt="17"/>
            </a:pPr>
            <a:r>
              <a:rPr lang="en-US" sz="1700" dirty="0"/>
              <a:t>Again, you have to enter </a:t>
            </a:r>
            <a:r>
              <a:rPr lang="en-US" sz="1700" b="1" dirty="0"/>
              <a:t>GSPM</a:t>
            </a:r>
            <a:r>
              <a:rPr lang="en-US" sz="1700" dirty="0"/>
              <a:t> name</a:t>
            </a:r>
          </a:p>
          <a:p>
            <a:r>
              <a:rPr lang="en-US" sz="1700" dirty="0"/>
              <a:t>	for approval and posting purposes</a:t>
            </a:r>
          </a:p>
          <a:p>
            <a:endParaRPr lang="en-US" sz="1700" dirty="0"/>
          </a:p>
          <a:p>
            <a:pPr marL="342900" indent="-342900">
              <a:buAutoNum type="arabicPeriod" startAt="18"/>
            </a:pPr>
            <a:r>
              <a:rPr lang="en-US" sz="1700" b="1" dirty="0"/>
              <a:t>Notify upon approval completion </a:t>
            </a:r>
            <a:r>
              <a:rPr lang="en-US" sz="1700" dirty="0"/>
              <a:t>– </a:t>
            </a:r>
          </a:p>
          <a:p>
            <a:r>
              <a:rPr lang="en-US" sz="1700" dirty="0"/>
              <a:t>	Please add in your name so that you</a:t>
            </a:r>
          </a:p>
          <a:p>
            <a:r>
              <a:rPr lang="en-US" sz="1700" dirty="0"/>
              <a:t>	receive notification once GSPM approved</a:t>
            </a:r>
          </a:p>
          <a:p>
            <a:r>
              <a:rPr lang="en-US" sz="1700" dirty="0"/>
              <a:t>	the requisition</a:t>
            </a:r>
          </a:p>
          <a:p>
            <a:endParaRPr lang="en-US" sz="1700" dirty="0"/>
          </a:p>
          <a:p>
            <a:pPr marL="342900" indent="-342900">
              <a:buAutoNum type="arabicPeriod" startAt="19"/>
            </a:pPr>
            <a:r>
              <a:rPr lang="en-US" sz="1700" dirty="0"/>
              <a:t>Next, on the </a:t>
            </a:r>
            <a:r>
              <a:rPr lang="en-US" sz="1700" b="1" dirty="0"/>
              <a:t>“Turn off </a:t>
            </a:r>
            <a:r>
              <a:rPr lang="en-US" sz="1700" b="1" dirty="0" err="1"/>
              <a:t>Autofilter</a:t>
            </a:r>
            <a:r>
              <a:rPr lang="en-US" sz="1700" b="1" dirty="0"/>
              <a:t> notification for</a:t>
            </a:r>
          </a:p>
          <a:p>
            <a:r>
              <a:rPr lang="en-US" sz="1700" b="1" dirty="0"/>
              <a:t> 	this </a:t>
            </a:r>
            <a:r>
              <a:rPr lang="en-US" sz="1700" b="1" dirty="0" err="1"/>
              <a:t>req</a:t>
            </a:r>
            <a:r>
              <a:rPr lang="en-US" sz="1700" b="1" dirty="0"/>
              <a:t>” </a:t>
            </a:r>
            <a:r>
              <a:rPr lang="en-US" sz="1700" dirty="0"/>
              <a:t>– Please leave it as it is</a:t>
            </a:r>
          </a:p>
          <a:p>
            <a:endParaRPr lang="en-US" sz="1700" dirty="0"/>
          </a:p>
          <a:p>
            <a:pPr marL="342900" indent="-342900">
              <a:buAutoNum type="arabicPeriod" startAt="20"/>
            </a:pPr>
            <a:r>
              <a:rPr lang="en-US" sz="1700" b="1" dirty="0"/>
              <a:t>Batch: </a:t>
            </a:r>
            <a:r>
              <a:rPr lang="en-US" sz="1700" dirty="0"/>
              <a:t>Do not change this as it is auto</a:t>
            </a:r>
          </a:p>
          <a:p>
            <a:r>
              <a:rPr lang="en-US" sz="1700" dirty="0"/>
              <a:t>	populate based on what you entered in the </a:t>
            </a:r>
          </a:p>
          <a:p>
            <a:r>
              <a:rPr lang="en-US" sz="1700" dirty="0"/>
              <a:t>	job code field and click </a:t>
            </a:r>
            <a:r>
              <a:rPr lang="en-US" sz="1700" b="1" dirty="0"/>
              <a:t>Save</a:t>
            </a:r>
            <a:r>
              <a:rPr lang="en-US" sz="1700" dirty="0"/>
              <a:t> to proceed</a:t>
            </a:r>
          </a:p>
          <a:p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838200"/>
            <a:ext cx="6362700" cy="531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253276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371600"/>
            <a:ext cx="11171238" cy="4830761"/>
          </a:xfrm>
        </p:spPr>
        <p:txBody>
          <a:bodyPr/>
          <a:lstStyle/>
          <a:p>
            <a:pPr marL="457200" lvl="0" indent="-457200">
              <a:buAutoNum type="arabicPeriod" startAt="21"/>
            </a:pPr>
            <a:r>
              <a:rPr lang="en-US" sz="1900" dirty="0"/>
              <a:t>On the next screen, you can add a </a:t>
            </a:r>
            <a:r>
              <a:rPr lang="en-US" sz="1900" b="1" dirty="0"/>
              <a:t>message</a:t>
            </a:r>
          </a:p>
          <a:p>
            <a:pPr lvl="0"/>
            <a:r>
              <a:rPr lang="en-US" sz="1900" dirty="0"/>
              <a:t>	 to GSPM and route the requisition for approval.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900" dirty="0"/>
              <a:t> You may also tick on: CC: </a:t>
            </a:r>
            <a:r>
              <a:rPr lang="en-US" sz="1900" dirty="0" err="1"/>
              <a:t>Req</a:t>
            </a:r>
            <a:r>
              <a:rPr lang="en-US" sz="1900" dirty="0"/>
              <a:t> team so that relevant</a:t>
            </a:r>
          </a:p>
          <a:p>
            <a:pPr lvl="0"/>
            <a:r>
              <a:rPr lang="en-US" sz="1900" dirty="0"/>
              <a:t>	 notifications will be sent to </a:t>
            </a:r>
            <a:r>
              <a:rPr lang="en-US" sz="1900" dirty="0" err="1"/>
              <a:t>Req</a:t>
            </a:r>
            <a:r>
              <a:rPr lang="en-US" sz="1900" dirty="0"/>
              <a:t> team/Selection Panel</a:t>
            </a:r>
          </a:p>
          <a:p>
            <a:pPr marL="457200" lvl="0" indent="-457200">
              <a:buAutoNum type="arabicPeriod" startAt="22"/>
            </a:pPr>
            <a:r>
              <a:rPr lang="en-US" sz="1900" dirty="0"/>
              <a:t>Click on </a:t>
            </a:r>
            <a:r>
              <a:rPr lang="en-US" sz="1900" b="1" dirty="0"/>
              <a:t>Open </a:t>
            </a:r>
            <a:r>
              <a:rPr lang="en-US" sz="1900" b="1" dirty="0" err="1"/>
              <a:t>Req</a:t>
            </a:r>
            <a:r>
              <a:rPr lang="en-US" sz="1900" b="1" dirty="0"/>
              <a:t> </a:t>
            </a:r>
            <a:r>
              <a:rPr lang="en-US" sz="1900" dirty="0"/>
              <a:t>to continue to the posting </a:t>
            </a:r>
          </a:p>
          <a:p>
            <a:pPr lvl="0"/>
            <a:r>
              <a:rPr lang="en-US" sz="1900" dirty="0"/>
              <a:t>	 options page</a:t>
            </a:r>
          </a:p>
          <a:p>
            <a:pPr marL="457200" lvl="0" indent="-457200">
              <a:buAutoNum type="arabicPeriod" startAt="23"/>
            </a:pPr>
            <a:r>
              <a:rPr lang="en-US" sz="1900" dirty="0"/>
              <a:t>You will receive a confirmation that the </a:t>
            </a:r>
            <a:r>
              <a:rPr lang="en-US" sz="1900" dirty="0" err="1"/>
              <a:t>req</a:t>
            </a:r>
            <a:r>
              <a:rPr lang="en-US" sz="1900" dirty="0"/>
              <a:t> has</a:t>
            </a:r>
          </a:p>
          <a:p>
            <a:pPr lvl="0"/>
            <a:r>
              <a:rPr lang="en-US" sz="1900" dirty="0"/>
              <a:t>	  been sent to GSPM for approval &gt; please then</a:t>
            </a:r>
          </a:p>
          <a:p>
            <a:pPr lvl="0"/>
            <a:r>
              <a:rPr lang="en-US" sz="1900" dirty="0"/>
              <a:t>	 Click </a:t>
            </a:r>
            <a:r>
              <a:rPr lang="en-US" sz="1900" b="1" dirty="0"/>
              <a:t>OK</a:t>
            </a:r>
          </a:p>
          <a:p>
            <a:pPr marL="457200" lvl="0" indent="-457200">
              <a:buAutoNum type="arabicPeriod" startAt="22"/>
            </a:pPr>
            <a:r>
              <a:rPr lang="en-US" sz="1900" dirty="0"/>
              <a:t>You have now </a:t>
            </a:r>
            <a:r>
              <a:rPr lang="en-US" sz="1900" b="1" dirty="0"/>
              <a:t>completed the MOR </a:t>
            </a:r>
            <a:r>
              <a:rPr lang="en-US" sz="1900" b="1" dirty="0" err="1"/>
              <a:t>req</a:t>
            </a:r>
            <a:r>
              <a:rPr lang="en-US" sz="1900" b="1" dirty="0"/>
              <a:t> creation</a:t>
            </a:r>
          </a:p>
          <a:p>
            <a:pPr lvl="0"/>
            <a:endParaRPr lang="en-GB" b="1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213536"/>
            <a:ext cx="57912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005" y="4267200"/>
            <a:ext cx="6248400" cy="254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770911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Notification Email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304800" y="1217615"/>
            <a:ext cx="11171238" cy="4830761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HRBP, GSPM </a:t>
            </a:r>
            <a:r>
              <a:rPr lang="en-US" sz="1600" dirty="0"/>
              <a:t>and </a:t>
            </a:r>
            <a:r>
              <a:rPr lang="en-US" sz="1600" b="1" dirty="0"/>
              <a:t>Selection panel members</a:t>
            </a:r>
          </a:p>
          <a:p>
            <a:pPr lvl="0"/>
            <a:r>
              <a:rPr lang="en-US" sz="1600" dirty="0"/>
              <a:t>will receive a system-generated notification upon</a:t>
            </a:r>
          </a:p>
          <a:p>
            <a:pPr lvl="0"/>
            <a:r>
              <a:rPr lang="en-US" sz="1600" b="1" dirty="0"/>
              <a:t>NOV </a:t>
            </a:r>
            <a:r>
              <a:rPr lang="en-US" sz="1600" b="1" dirty="0" err="1"/>
              <a:t>req</a:t>
            </a:r>
            <a:r>
              <a:rPr lang="en-US" sz="1600" b="1" dirty="0"/>
              <a:t> creation </a:t>
            </a:r>
            <a:endParaRPr lang="en-GB" sz="1600" b="1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2257425"/>
            <a:ext cx="455295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3328988"/>
            <a:ext cx="4343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902869"/>
            <a:ext cx="47625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595313"/>
            <a:ext cx="44005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0071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NOTES ON NOVREQUISITION CREATION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528763"/>
            <a:ext cx="11171238" cy="4830761"/>
          </a:xfrm>
        </p:spPr>
        <p:txBody>
          <a:bodyPr/>
          <a:lstStyle/>
          <a:p>
            <a:pPr lvl="0"/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GSPM will receive the notification that you have created a requisition 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GSPM will approve and post the requisition as per the MOR timelines 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requisition will appear under </a:t>
            </a:r>
            <a:r>
              <a:rPr lang="en-US" b="1" dirty="0"/>
              <a:t>Pending </a:t>
            </a:r>
            <a:r>
              <a:rPr lang="en-US" dirty="0"/>
              <a:t>until the GSPM approves it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After approval, the requisition will appear under </a:t>
            </a:r>
            <a:r>
              <a:rPr lang="en-US" b="1" dirty="0"/>
              <a:t>Approved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Once the GSPM posts the requisition, it will appear under </a:t>
            </a:r>
          </a:p>
          <a:p>
            <a:r>
              <a:rPr lang="en-US" dirty="0"/>
              <a:t>	</a:t>
            </a:r>
            <a:r>
              <a:rPr lang="en-US" b="1" dirty="0"/>
              <a:t>My open </a:t>
            </a:r>
            <a:r>
              <a:rPr lang="en-US" b="1" dirty="0" err="1"/>
              <a:t>reqs</a:t>
            </a:r>
            <a:r>
              <a:rPr lang="en-US" b="1" dirty="0"/>
              <a:t> panel</a:t>
            </a:r>
            <a:endParaRPr lang="en-US" dirty="0"/>
          </a:p>
          <a:p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143000"/>
            <a:ext cx="2981325" cy="527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90427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Editing an NOV Requisition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dirty="0"/>
              <a:t>January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635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an NOV Requisition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508000" y="1488510"/>
            <a:ext cx="5468938" cy="4830763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sz="1800" dirty="0"/>
              <a:t>To edit an NOV requisition, go to your OR homepage &gt; Quick Links &gt; My Open </a:t>
            </a:r>
            <a:r>
              <a:rPr lang="en-US" sz="1800" dirty="0" err="1"/>
              <a:t>Reqs</a:t>
            </a:r>
            <a:r>
              <a:rPr lang="en-US" sz="1800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1800" dirty="0"/>
          </a:p>
          <a:p>
            <a:pPr marL="342900" indent="-342900" algn="just">
              <a:buAutoNum type="arabicPeriod"/>
            </a:pPr>
            <a:r>
              <a:rPr lang="en-US" sz="1800" dirty="0"/>
              <a:t>Tick the box at the side of the </a:t>
            </a:r>
            <a:r>
              <a:rPr lang="en-US" sz="1800" dirty="0" err="1"/>
              <a:t>req</a:t>
            </a:r>
            <a:r>
              <a:rPr lang="en-US" sz="1800" dirty="0"/>
              <a:t> ID you want to modify, then click the </a:t>
            </a:r>
            <a:r>
              <a:rPr lang="en-US" sz="1800" b="1" dirty="0"/>
              <a:t>Actions</a:t>
            </a:r>
            <a:r>
              <a:rPr lang="en-US" sz="1800" dirty="0"/>
              <a:t> drop down button and click </a:t>
            </a:r>
            <a:r>
              <a:rPr lang="en-US" sz="1800" b="1" dirty="0"/>
              <a:t>Edit. </a:t>
            </a:r>
            <a:r>
              <a:rPr lang="en-US" sz="1800" dirty="0"/>
              <a:t>You may also click the </a:t>
            </a:r>
            <a:r>
              <a:rPr lang="en-US" sz="1800" dirty="0" err="1"/>
              <a:t>req</a:t>
            </a:r>
            <a:r>
              <a:rPr lang="en-US" sz="1800" dirty="0"/>
              <a:t> ID hyperlink to view the requisition information and edit details.</a:t>
            </a:r>
          </a:p>
          <a:p>
            <a:pPr marL="342900" indent="-342900" algn="just">
              <a:buAutoNum type="arabicPeriod"/>
            </a:pPr>
            <a:endParaRPr lang="en-US" sz="1800" b="1" dirty="0"/>
          </a:p>
          <a:p>
            <a:pPr marL="342900" indent="-342900" algn="just">
              <a:buAutoNum type="arabicPeriod"/>
            </a:pPr>
            <a:r>
              <a:rPr lang="en-US" sz="1800" dirty="0"/>
              <a:t>Change the information you want to update. Click </a:t>
            </a:r>
            <a:r>
              <a:rPr lang="en-US" sz="1800" b="1" dirty="0"/>
              <a:t>Save</a:t>
            </a:r>
            <a:r>
              <a:rPr lang="en-US" sz="1800" dirty="0"/>
              <a:t> button once done.</a:t>
            </a:r>
          </a:p>
          <a:p>
            <a:pPr marL="342900" indent="-342900" algn="just">
              <a:buAutoNum type="arabicPeriod"/>
            </a:pPr>
            <a:endParaRPr lang="en-US" sz="1800" dirty="0"/>
          </a:p>
          <a:p>
            <a:pPr algn="just"/>
            <a:endParaRPr lang="en-US" b="1" dirty="0"/>
          </a:p>
          <a:p>
            <a:pPr marL="342900" indent="-342900" algn="just">
              <a:buAutoNum type="arabicPeriod"/>
            </a:pPr>
            <a:endParaRPr lang="en-US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567" r="1"/>
          <a:stretch/>
        </p:blipFill>
        <p:spPr>
          <a:xfrm>
            <a:off x="6172199" y="838200"/>
            <a:ext cx="2740025" cy="32166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t="2775" r="34641"/>
          <a:stretch/>
        </p:blipFill>
        <p:spPr>
          <a:xfrm>
            <a:off x="6197599" y="2726010"/>
            <a:ext cx="5481639" cy="14385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9301" y="4011600"/>
            <a:ext cx="4114546" cy="2474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6324599" y="3794217"/>
            <a:ext cx="213519" cy="26066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1719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an NOV Requisition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 startAt="4"/>
            </a:pPr>
            <a:r>
              <a:rPr lang="en-US" dirty="0"/>
              <a:t>Don’t forget to communicate any major change in the </a:t>
            </a:r>
            <a:r>
              <a:rPr lang="en-US" dirty="0" err="1"/>
              <a:t>req</a:t>
            </a:r>
            <a:r>
              <a:rPr lang="en-US" dirty="0"/>
              <a:t> to the candidates.</a:t>
            </a:r>
            <a:endParaRPr lang="en-US" b="1" dirty="0"/>
          </a:p>
          <a:p>
            <a:pPr algn="just"/>
            <a:endParaRPr lang="en-US" b="1" i="1" dirty="0"/>
          </a:p>
          <a:p>
            <a:pPr algn="just"/>
            <a:r>
              <a:rPr lang="en-US" b="1" i="1" dirty="0"/>
              <a:t>NOTES: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i="1" dirty="0"/>
              <a:t>Only active (open) requisitions may be edited.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i="1" dirty="0"/>
              <a:t>Ideally, editing should occur before the Re-Org Approver has posted the requisition.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i="1" dirty="0"/>
              <a:t>An email is sent to the Hiring Manager, Shell HR Business Partner, Re-Org Approver and Selection Panel informing that the requisition has been edited.</a:t>
            </a:r>
          </a:p>
          <a:p>
            <a:pPr algn="just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1528762"/>
            <a:ext cx="3581400" cy="1343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3856234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62000" y="1676400"/>
            <a:ext cx="6397451" cy="821230"/>
          </a:xfrm>
        </p:spPr>
        <p:txBody>
          <a:bodyPr/>
          <a:lstStyle/>
          <a:p>
            <a:r>
              <a:rPr lang="en-GB" dirty="0"/>
              <a:t>Closing or Cancelling an NOV Requisition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3</a:t>
            </a:r>
          </a:p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dirty="0"/>
              <a:t>January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452928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Closing or Cancelling an NOV Requisition</a:t>
            </a:r>
            <a:br>
              <a:rPr lang="en-GB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 algn="just">
              <a:buFont typeface="+mj-lt"/>
              <a:buAutoNum type="arabicPeriod"/>
            </a:pPr>
            <a:r>
              <a:rPr lang="en-US" sz="1800" dirty="0"/>
              <a:t>To close or cancel an NOV requisition, go to your OR homepage &gt; Quick Links &gt; My Open </a:t>
            </a:r>
            <a:r>
              <a:rPr lang="en-US" sz="1800" dirty="0" err="1"/>
              <a:t>Reqs</a:t>
            </a:r>
            <a:r>
              <a:rPr lang="en-US" sz="18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n-US" sz="1800" dirty="0"/>
          </a:p>
          <a:p>
            <a:pPr marL="342900" indent="-342900" algn="just">
              <a:buFont typeface="+mj-lt"/>
              <a:buAutoNum type="arabicPeriod"/>
            </a:pPr>
            <a:r>
              <a:rPr lang="en-US" sz="1800" dirty="0"/>
              <a:t>Tick the box at the side of the </a:t>
            </a:r>
            <a:r>
              <a:rPr lang="en-US" sz="1800" dirty="0" err="1"/>
              <a:t>req</a:t>
            </a:r>
            <a:r>
              <a:rPr lang="en-US" sz="1800" dirty="0"/>
              <a:t> ID you want to close or cancel, then click the </a:t>
            </a:r>
            <a:r>
              <a:rPr lang="en-US" sz="1800" b="1" dirty="0"/>
              <a:t>Actions</a:t>
            </a:r>
            <a:r>
              <a:rPr lang="en-US" sz="1800" dirty="0"/>
              <a:t> drop down button and click </a:t>
            </a:r>
            <a:r>
              <a:rPr lang="en-US" sz="1800" b="1" dirty="0"/>
              <a:t>Close or Cancel. </a:t>
            </a:r>
            <a:r>
              <a:rPr lang="en-US" sz="1800" dirty="0"/>
              <a:t>You may also click the </a:t>
            </a:r>
            <a:r>
              <a:rPr lang="en-US" sz="1800" dirty="0" err="1"/>
              <a:t>req</a:t>
            </a:r>
            <a:r>
              <a:rPr lang="en-US" sz="1800" dirty="0"/>
              <a:t> ID hyperlink to view the requisition information and cancel the requisition on that page. </a:t>
            </a:r>
          </a:p>
          <a:p>
            <a:pPr algn="just"/>
            <a:endParaRPr lang="en-US" sz="1800" dirty="0"/>
          </a:p>
          <a:p>
            <a:pPr algn="just"/>
            <a:endParaRPr lang="en-US" sz="1800" dirty="0"/>
          </a:p>
          <a:p>
            <a:pPr algn="just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19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67" r="1"/>
          <a:stretch/>
        </p:blipFill>
        <p:spPr>
          <a:xfrm>
            <a:off x="6172200" y="1143000"/>
            <a:ext cx="2740025" cy="32166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t="2775" r="34641"/>
          <a:stretch/>
        </p:blipFill>
        <p:spPr>
          <a:xfrm>
            <a:off x="6159499" y="2969142"/>
            <a:ext cx="5481639" cy="14385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6749" y="4463379"/>
            <a:ext cx="4287428" cy="19550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4540304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b="1" dirty="0"/>
              <a:t>01</a:t>
            </a:r>
            <a:r>
              <a:rPr lang="en-GB" dirty="0"/>
              <a:t> Creating an NOV Requisition</a:t>
            </a:r>
          </a:p>
          <a:p>
            <a:r>
              <a:rPr lang="en-GB" b="1" dirty="0"/>
              <a:t>02</a:t>
            </a:r>
            <a:r>
              <a:rPr lang="en-GB" dirty="0"/>
              <a:t> Editing an NOV Requisition</a:t>
            </a:r>
          </a:p>
          <a:p>
            <a:r>
              <a:rPr lang="en-GB" b="1" dirty="0"/>
              <a:t>03</a:t>
            </a:r>
            <a:r>
              <a:rPr lang="en-GB" dirty="0"/>
              <a:t> Closing or Cancelling an NOV Requisition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562819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Closing or Cancelling an NOV Requisition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US" sz="1800" dirty="0"/>
              <a:t>Once you click </a:t>
            </a:r>
            <a:r>
              <a:rPr lang="en-US" sz="1800" b="1" dirty="0"/>
              <a:t>Close</a:t>
            </a:r>
            <a:r>
              <a:rPr lang="en-US" sz="1800" dirty="0"/>
              <a:t> or </a:t>
            </a:r>
            <a:r>
              <a:rPr lang="en-US" sz="1800" b="1" dirty="0"/>
              <a:t>Cancel</a:t>
            </a:r>
            <a:r>
              <a:rPr lang="en-US" sz="1800" dirty="0"/>
              <a:t>, you will receive a pop up window asking you to confirm your action. </a:t>
            </a:r>
          </a:p>
          <a:p>
            <a:pPr marL="457200" indent="-457200">
              <a:buFont typeface="+mj-lt"/>
              <a:buAutoNum type="arabicPeriod" startAt="3"/>
            </a:pPr>
            <a:endParaRPr lang="en-US" sz="1800" dirty="0"/>
          </a:p>
          <a:p>
            <a:pPr marL="457200" indent="-457200">
              <a:buFont typeface="+mj-lt"/>
              <a:buAutoNum type="arabicPeriod" startAt="3"/>
            </a:pPr>
            <a:r>
              <a:rPr lang="en-US" sz="1800" dirty="0"/>
              <a:t>Click </a:t>
            </a:r>
            <a:r>
              <a:rPr lang="en-US" sz="1800" b="1" dirty="0"/>
              <a:t>Yes</a:t>
            </a:r>
            <a:r>
              <a:rPr lang="en-US" sz="1800" dirty="0"/>
              <a:t> button at the bottom of the page. </a:t>
            </a:r>
            <a:r>
              <a:rPr lang="en-US" sz="1800" b="1" dirty="0"/>
              <a:t>Cancel</a:t>
            </a:r>
            <a:r>
              <a:rPr lang="en-US" sz="1800" dirty="0"/>
              <a:t> button if you do not wish to proceed.</a:t>
            </a:r>
          </a:p>
          <a:p>
            <a:pPr marL="457200" indent="-457200">
              <a:buFont typeface="+mj-lt"/>
              <a:buAutoNum type="arabicPeriod" startAt="3"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20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4594" y="4067889"/>
            <a:ext cx="1931149" cy="8421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7418" y="1132687"/>
            <a:ext cx="4352925" cy="1419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9554" y="2591130"/>
            <a:ext cx="4194623" cy="13920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039" y="5037919"/>
            <a:ext cx="4570504" cy="117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7273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Closing or Cancelling an NOV Requisition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 algn="just">
              <a:buFont typeface="+mj-lt"/>
              <a:buAutoNum type="arabicPeriod" startAt="5"/>
            </a:pPr>
            <a:r>
              <a:rPr lang="en-US" sz="1800" dirty="0"/>
              <a:t>You will receive an email that your requisition has been closed or cancelled. </a:t>
            </a:r>
            <a:endParaRPr lang="en-US" sz="1800" b="1" i="1" dirty="0"/>
          </a:p>
          <a:p>
            <a:pPr algn="just"/>
            <a:endParaRPr lang="en-US" sz="1800" b="1" i="1" dirty="0"/>
          </a:p>
          <a:p>
            <a:pPr algn="just"/>
            <a:r>
              <a:rPr lang="en-US" sz="1800" b="1" i="1" dirty="0"/>
              <a:t>NOTES: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i="1" dirty="0"/>
              <a:t>You may only cancel or close a requisition if the applicants have been moved to the final status. If there is a pending status, the system will not let you close the requisition.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800" i="1" dirty="0"/>
              <a:t>All candidates under your MOR requisition must have one of the following HR Statuses:</a:t>
            </a:r>
          </a:p>
          <a:p>
            <a:pPr lvl="0" algn="just"/>
            <a:r>
              <a:rPr lang="en-US" sz="1800" b="1" i="1" dirty="0"/>
              <a:t>Re-Org- Regret</a:t>
            </a:r>
          </a:p>
          <a:p>
            <a:pPr lvl="0" algn="just"/>
            <a:r>
              <a:rPr lang="en-US" sz="1800" b="1" i="1" dirty="0"/>
              <a:t>Transfer initiated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800" i="1" dirty="0"/>
          </a:p>
          <a:p>
            <a:pPr algn="just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January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21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746" y="1451731"/>
            <a:ext cx="5448750" cy="44156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1508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5784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533400" y="1394620"/>
            <a:ext cx="11171238" cy="483076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From the Hiring menu, go to </a:t>
            </a:r>
            <a:r>
              <a:rPr lang="en-US" dirty="0" err="1"/>
              <a:t>Reqs</a:t>
            </a:r>
            <a:r>
              <a:rPr lang="en-US" dirty="0"/>
              <a:t> &gt; Add New </a:t>
            </a:r>
            <a:r>
              <a:rPr lang="en-US" dirty="0" err="1"/>
              <a:t>Req</a:t>
            </a:r>
            <a:r>
              <a:rPr lang="en-US" dirty="0"/>
              <a:t> &gt; </a:t>
            </a:r>
          </a:p>
          <a:p>
            <a:r>
              <a:rPr lang="en-US" dirty="0"/>
              <a:t>	 choose a) Job </a:t>
            </a:r>
            <a:r>
              <a:rPr lang="en-US" dirty="0" err="1"/>
              <a:t>req</a:t>
            </a:r>
            <a:r>
              <a:rPr lang="en-US" dirty="0"/>
              <a:t> template: </a:t>
            </a:r>
            <a:r>
              <a:rPr lang="en-US" b="1" dirty="0"/>
              <a:t>NOV Requisition </a:t>
            </a:r>
          </a:p>
          <a:p>
            <a:r>
              <a:rPr lang="en-US" dirty="0"/>
              <a:t>b) </a:t>
            </a:r>
            <a:r>
              <a:rPr lang="en-US" b="1" dirty="0"/>
              <a:t>Language</a:t>
            </a:r>
            <a:r>
              <a:rPr lang="en-US" dirty="0"/>
              <a:t> (s) from the drop down menu and </a:t>
            </a:r>
          </a:p>
          <a:p>
            <a:r>
              <a:rPr lang="en-US" dirty="0"/>
              <a:t>click </a:t>
            </a:r>
            <a:r>
              <a:rPr lang="en-US" b="1" dirty="0"/>
              <a:t>Add New</a:t>
            </a:r>
          </a:p>
          <a:p>
            <a:endParaRPr lang="en-US" dirty="0"/>
          </a:p>
          <a:p>
            <a:r>
              <a:rPr lang="en-US" b="1" i="1" dirty="0"/>
              <a:t>NOTE: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dirty="0"/>
              <a:t>Open Resourcing support the creation of requisition</a:t>
            </a:r>
          </a:p>
          <a:p>
            <a:r>
              <a:rPr lang="en-US" i="1" dirty="0"/>
              <a:t>in 4 languages: English (US), Dutch, French (Canadian)</a:t>
            </a:r>
          </a:p>
          <a:p>
            <a:r>
              <a:rPr lang="en-US" i="1" dirty="0"/>
              <a:t>and German. </a:t>
            </a:r>
            <a:endParaRPr lang="en-GB" i="1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87928"/>
            <a:ext cx="2743200" cy="2043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43200"/>
            <a:ext cx="5586412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305805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85800"/>
            <a:ext cx="11171238" cy="752475"/>
          </a:xfrm>
        </p:spPr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533400" y="1394620"/>
            <a:ext cx="11171238" cy="4830761"/>
          </a:xfrm>
        </p:spPr>
        <p:txBody>
          <a:bodyPr/>
          <a:lstStyle/>
          <a:p>
            <a:pPr marL="457200" indent="-457200">
              <a:buAutoNum type="arabicPeriod" startAt="2"/>
            </a:pPr>
            <a:r>
              <a:rPr lang="en-US" dirty="0"/>
              <a:t>To get started, choose the correct batch from the </a:t>
            </a:r>
          </a:p>
          <a:p>
            <a:r>
              <a:rPr lang="en-US" dirty="0"/>
              <a:t>	 </a:t>
            </a:r>
            <a:r>
              <a:rPr lang="en-US" b="1" dirty="0"/>
              <a:t>Job Code (Batch) </a:t>
            </a:r>
            <a:r>
              <a:rPr lang="en-US" dirty="0"/>
              <a:t>menu</a:t>
            </a:r>
          </a:p>
          <a:p>
            <a:endParaRPr lang="en-US" dirty="0"/>
          </a:p>
          <a:p>
            <a:pPr marL="457200" indent="-457200">
              <a:buAutoNum type="arabicPeriod" startAt="3"/>
            </a:pPr>
            <a:r>
              <a:rPr lang="en-US" dirty="0"/>
              <a:t>Please choose appropriate selection for Position </a:t>
            </a:r>
          </a:p>
          <a:p>
            <a:r>
              <a:rPr lang="en-US" dirty="0"/>
              <a:t>	 Information whether it’s </a:t>
            </a:r>
            <a:r>
              <a:rPr lang="en-US" b="1" dirty="0"/>
              <a:t>Shell Position </a:t>
            </a:r>
            <a:r>
              <a:rPr lang="en-US" dirty="0"/>
              <a:t>or </a:t>
            </a:r>
          </a:p>
          <a:p>
            <a:r>
              <a:rPr lang="en-US" b="1" dirty="0"/>
              <a:t>	 NOV/3</a:t>
            </a:r>
            <a:r>
              <a:rPr lang="en-US" b="1" baseline="30000" dirty="0"/>
              <a:t>rd</a:t>
            </a:r>
            <a:r>
              <a:rPr lang="en-US" b="1" dirty="0"/>
              <a:t> Party</a:t>
            </a:r>
          </a:p>
          <a:p>
            <a:endParaRPr lang="en-US" dirty="0"/>
          </a:p>
          <a:p>
            <a:pPr marL="457200" indent="-457200">
              <a:buAutoNum type="arabicPeriod" startAt="4"/>
            </a:pPr>
            <a:r>
              <a:rPr lang="en-US" dirty="0"/>
              <a:t>Please enter </a:t>
            </a:r>
            <a:r>
              <a:rPr lang="en-US" b="1" dirty="0"/>
              <a:t>Shell Position number</a:t>
            </a:r>
          </a:p>
          <a:p>
            <a:r>
              <a:rPr lang="en-US" b="1" i="1" dirty="0"/>
              <a:t>NOTE: </a:t>
            </a:r>
            <a:r>
              <a:rPr lang="en-US" i="1" dirty="0"/>
              <a:t>Please ensure that you have the Shell Position</a:t>
            </a:r>
          </a:p>
          <a:p>
            <a:r>
              <a:rPr lang="en-US" i="1" dirty="0"/>
              <a:t>ID prior to creating the requisition.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9800"/>
            <a:ext cx="540067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56190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85800"/>
            <a:ext cx="11171238" cy="752475"/>
          </a:xfrm>
        </p:spPr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57200" y="1219200"/>
            <a:ext cx="11247438" cy="5334000"/>
          </a:xfrm>
        </p:spPr>
        <p:txBody>
          <a:bodyPr/>
          <a:lstStyle/>
          <a:p>
            <a:pPr marL="342900" indent="-342900">
              <a:buAutoNum type="arabicPeriod" startAt="5"/>
            </a:pPr>
            <a:r>
              <a:rPr lang="en-US" sz="1800" i="1" dirty="0"/>
              <a:t>By entering Shell Position number, it auto populates</a:t>
            </a:r>
          </a:p>
          <a:p>
            <a:r>
              <a:rPr lang="en-US" sz="1800" b="1" i="1" dirty="0"/>
              <a:t>	Position Title</a:t>
            </a:r>
            <a:r>
              <a:rPr lang="en-US" sz="1800" i="1" dirty="0"/>
              <a:t>, </a:t>
            </a:r>
            <a:r>
              <a:rPr lang="en-US" sz="1800" b="1" i="1" dirty="0"/>
              <a:t>Job Title </a:t>
            </a:r>
            <a:r>
              <a:rPr lang="en-US" sz="1800" i="1" dirty="0"/>
              <a:t>and </a:t>
            </a:r>
            <a:r>
              <a:rPr lang="en-US" sz="1800" b="1" i="1" dirty="0"/>
              <a:t>Job Group</a:t>
            </a:r>
          </a:p>
          <a:p>
            <a:pPr marL="342900" indent="-342900">
              <a:buAutoNum type="arabicPeriod" startAt="6"/>
            </a:pPr>
            <a:r>
              <a:rPr lang="en-US" sz="1800" dirty="0"/>
              <a:t>Please choose appropriate selection for </a:t>
            </a:r>
            <a:r>
              <a:rPr lang="en-US" sz="1800" b="1" dirty="0"/>
              <a:t>Job Skill Pool</a:t>
            </a:r>
          </a:p>
          <a:p>
            <a:r>
              <a:rPr lang="en-US" sz="1800" b="1" dirty="0"/>
              <a:t>	Group</a:t>
            </a:r>
            <a:r>
              <a:rPr lang="en-US" sz="1800" dirty="0"/>
              <a:t> and </a:t>
            </a:r>
            <a:r>
              <a:rPr lang="en-US" sz="1800" b="1" dirty="0"/>
              <a:t>Job Skill Pool</a:t>
            </a:r>
            <a:endParaRPr lang="en-US" sz="1800" dirty="0"/>
          </a:p>
          <a:p>
            <a:pPr marL="342900" indent="-342900">
              <a:buAutoNum type="arabicPeriod" startAt="7"/>
            </a:pPr>
            <a:r>
              <a:rPr lang="en-US" sz="1800" dirty="0"/>
              <a:t>Please indicate </a:t>
            </a:r>
            <a:r>
              <a:rPr lang="en-US" sz="1800" b="1" dirty="0"/>
              <a:t>number of positions</a:t>
            </a:r>
          </a:p>
          <a:p>
            <a:endParaRPr lang="en-US" sz="1800" b="1" i="1" dirty="0"/>
          </a:p>
          <a:p>
            <a:r>
              <a:rPr lang="en-US" sz="1800" b="1" i="1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i="1" dirty="0"/>
              <a:t>If you are posting for multiple positions, </a:t>
            </a:r>
          </a:p>
          <a:p>
            <a:pPr lvl="0"/>
            <a:r>
              <a:rPr lang="en-US" sz="1800" i="1" dirty="0"/>
              <a:t>please enter the Shell Position Number for one of the</a:t>
            </a:r>
          </a:p>
          <a:p>
            <a:pPr lvl="0"/>
            <a:r>
              <a:rPr lang="en-US" sz="1800" i="1" dirty="0"/>
              <a:t>positions in </a:t>
            </a:r>
            <a:r>
              <a:rPr lang="en-US" sz="1800" b="1" i="1" dirty="0"/>
              <a:t>Shell Position Number field </a:t>
            </a:r>
            <a:r>
              <a:rPr lang="en-US" sz="1800" i="1" dirty="0"/>
              <a:t>and enter </a:t>
            </a:r>
          </a:p>
          <a:p>
            <a:pPr lvl="0"/>
            <a:r>
              <a:rPr lang="en-US" sz="1800" i="1" dirty="0"/>
              <a:t>the total number of positions in the </a:t>
            </a:r>
            <a:r>
              <a:rPr lang="en-US" sz="1800" b="1" i="1" dirty="0"/>
              <a:t>No. of Positions 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i="1" dirty="0"/>
              <a:t>The HR advisor will have the ability to add the </a:t>
            </a:r>
          </a:p>
          <a:p>
            <a:r>
              <a:rPr lang="en-US" sz="1800" i="1" dirty="0"/>
              <a:t>remaining position numbers during the job offer </a:t>
            </a:r>
            <a:endParaRPr lang="en-GB" sz="1800" i="1" dirty="0"/>
          </a:p>
          <a:p>
            <a:pPr lvl="0"/>
            <a:endParaRPr lang="en-GB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i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Janaury 2017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30234"/>
            <a:ext cx="6100354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7254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57200" y="1219200"/>
            <a:ext cx="11222038" cy="5334000"/>
          </a:xfrm>
        </p:spPr>
        <p:txBody>
          <a:bodyPr/>
          <a:lstStyle/>
          <a:p>
            <a:pPr marL="342900" indent="-342900">
              <a:buAutoNum type="arabicPeriod" startAt="8"/>
            </a:pPr>
            <a:r>
              <a:rPr lang="en-US" sz="1600" dirty="0"/>
              <a:t>You can choose job description from job library</a:t>
            </a:r>
          </a:p>
          <a:p>
            <a:r>
              <a:rPr lang="en-US" sz="1600" dirty="0"/>
              <a:t>	and it will auto populate the information on </a:t>
            </a:r>
            <a:r>
              <a:rPr lang="en-US" sz="1600" b="1" dirty="0"/>
              <a:t>Purpose &amp;</a:t>
            </a:r>
          </a:p>
          <a:p>
            <a:r>
              <a:rPr lang="en-US" sz="1600" b="1" dirty="0"/>
              <a:t>	Accountability, Dimensions and Skill &amp; Requirements</a:t>
            </a:r>
          </a:p>
          <a:p>
            <a:endParaRPr lang="en-US" sz="1600" dirty="0"/>
          </a:p>
          <a:p>
            <a:r>
              <a:rPr lang="en-US" sz="1600" b="1" i="1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/>
              <a:t>If you don not see the position that you would like to </a:t>
            </a:r>
          </a:p>
          <a:p>
            <a:r>
              <a:rPr lang="en-US" sz="1600" i="1" dirty="0"/>
              <a:t>use in the job library drop down, please kindly click on</a:t>
            </a:r>
          </a:p>
          <a:p>
            <a:r>
              <a:rPr lang="en-US" sz="1600" i="1" dirty="0"/>
              <a:t>“I” icon as there is another job library in Share Point with </a:t>
            </a:r>
          </a:p>
          <a:p>
            <a:r>
              <a:rPr lang="en-US" sz="1600" i="1" dirty="0"/>
              <a:t>additional information that you can copy and paste into</a:t>
            </a:r>
          </a:p>
          <a:p>
            <a:r>
              <a:rPr lang="en-US" sz="1600" i="1" dirty="0"/>
              <a:t>this </a:t>
            </a:r>
            <a:r>
              <a:rPr lang="en-US" sz="1600" i="1" dirty="0" err="1"/>
              <a:t>req</a:t>
            </a:r>
            <a:r>
              <a:rPr lang="en-US" sz="1600" i="1" dirty="0"/>
              <a:t>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/>
              <a:t>As for those auto pre populated information, you can</a:t>
            </a:r>
          </a:p>
          <a:p>
            <a:r>
              <a:rPr lang="en-US" sz="1600" i="1" dirty="0"/>
              <a:t>always edit by clicking and typing in on any field </a:t>
            </a:r>
          </a:p>
          <a:p>
            <a:r>
              <a:rPr lang="en-US" sz="1600" i="1" dirty="0"/>
              <a:t>and hit save</a:t>
            </a:r>
          </a:p>
          <a:p>
            <a:endParaRPr lang="en-US" sz="1600" i="1" dirty="0"/>
          </a:p>
          <a:p>
            <a:pPr marL="342900" indent="-342900">
              <a:buAutoNum type="arabicPeriod" startAt="9"/>
            </a:pPr>
            <a:r>
              <a:rPr lang="en-US" sz="1600" dirty="0"/>
              <a:t>You may also enter </a:t>
            </a:r>
            <a:r>
              <a:rPr lang="en-US" sz="1600" b="1" dirty="0"/>
              <a:t>Additional Information </a:t>
            </a:r>
            <a:r>
              <a:rPr lang="en-US" sz="1600" dirty="0"/>
              <a:t>about the position</a:t>
            </a:r>
          </a:p>
          <a:p>
            <a:pPr marL="342900" indent="-342900">
              <a:buAutoNum type="arabicPeriod" startAt="9"/>
            </a:pPr>
            <a:endParaRPr lang="en-US" sz="1600" dirty="0"/>
          </a:p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214" y="914401"/>
            <a:ext cx="580467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284031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57200" y="1528763"/>
            <a:ext cx="11171238" cy="4830761"/>
          </a:xfrm>
        </p:spPr>
        <p:txBody>
          <a:bodyPr/>
          <a:lstStyle/>
          <a:p>
            <a:pPr marL="457200" indent="-457200">
              <a:buAutoNum type="arabicPeriod" startAt="10"/>
            </a:pPr>
            <a:r>
              <a:rPr lang="en-US" dirty="0"/>
              <a:t>In </a:t>
            </a:r>
            <a:r>
              <a:rPr lang="en-US" b="1" dirty="0"/>
              <a:t>Hiring Manager </a:t>
            </a:r>
            <a:r>
              <a:rPr lang="en-US" dirty="0"/>
              <a:t>field, please enter your </a:t>
            </a:r>
            <a:r>
              <a:rPr lang="en-US" b="1" dirty="0"/>
              <a:t>own</a:t>
            </a:r>
          </a:p>
          <a:p>
            <a:r>
              <a:rPr lang="en-US" b="1" dirty="0"/>
              <a:t> 	 name </a:t>
            </a:r>
          </a:p>
          <a:p>
            <a:endParaRPr lang="en-US" dirty="0"/>
          </a:p>
          <a:p>
            <a:pPr marL="457200" indent="-457200">
              <a:buAutoNum type="arabicPeriod" startAt="11"/>
            </a:pPr>
            <a:r>
              <a:rPr lang="en-US" dirty="0"/>
              <a:t>Please fill in the following information on Position </a:t>
            </a:r>
          </a:p>
          <a:p>
            <a:r>
              <a:rPr lang="en-US" dirty="0"/>
              <a:t>	 Information as necessary: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Country of Work Location, Work Location, Business, </a:t>
            </a:r>
          </a:p>
          <a:p>
            <a:r>
              <a:rPr lang="en-US" b="1" dirty="0"/>
              <a:t>Line of Business, Present Company, Question on </a:t>
            </a:r>
          </a:p>
          <a:p>
            <a:r>
              <a:rPr lang="en-US" b="1" dirty="0"/>
              <a:t>Additional HR checks, Question on Preferred candidate</a:t>
            </a:r>
            <a:endParaRPr lang="en-US" dirty="0"/>
          </a:p>
          <a:p>
            <a:endParaRPr lang="en-US" i="1" dirty="0"/>
          </a:p>
          <a:p>
            <a:r>
              <a:rPr lang="en-US" b="1" i="1" dirty="0"/>
              <a:t>NOTE: </a:t>
            </a:r>
            <a:r>
              <a:rPr lang="en-US" i="1" dirty="0"/>
              <a:t>If posting for a </a:t>
            </a:r>
            <a:r>
              <a:rPr lang="en-US" b="1" i="1" dirty="0"/>
              <a:t>virtual role</a:t>
            </a:r>
            <a:r>
              <a:rPr lang="en-US" i="1" dirty="0"/>
              <a:t>, please type in</a:t>
            </a:r>
          </a:p>
          <a:p>
            <a:r>
              <a:rPr lang="en-US" b="1" i="1" dirty="0"/>
              <a:t>virtual</a:t>
            </a:r>
            <a:r>
              <a:rPr lang="en-US" i="1" dirty="0"/>
              <a:t> on this field</a:t>
            </a:r>
            <a:endParaRPr lang="en-GB" i="1" dirty="0"/>
          </a:p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295400"/>
            <a:ext cx="5481638" cy="472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88054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NOV Requisition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83790" y="1295400"/>
            <a:ext cx="11224419" cy="5106729"/>
          </a:xfrm>
        </p:spPr>
        <p:txBody>
          <a:bodyPr/>
          <a:lstStyle/>
          <a:p>
            <a:pPr marL="342900" indent="-342900">
              <a:buAutoNum type="arabicPeriod" startAt="12"/>
            </a:pPr>
            <a:r>
              <a:rPr lang="en-US" sz="1700" dirty="0"/>
              <a:t>Please enter </a:t>
            </a:r>
            <a:r>
              <a:rPr lang="en-US" sz="1700" b="1" dirty="0"/>
              <a:t>Maximum Terms &amp; Conditions </a:t>
            </a:r>
          </a:p>
          <a:p>
            <a:r>
              <a:rPr lang="en-US" sz="1700" b="1" i="1" dirty="0"/>
              <a:t>	NOTE: </a:t>
            </a:r>
            <a:r>
              <a:rPr lang="en-US" sz="1700" i="1" dirty="0"/>
              <a:t>If you choose Expatriate or STIA, there </a:t>
            </a:r>
          </a:p>
          <a:p>
            <a:r>
              <a:rPr lang="en-US" sz="1700" i="1" dirty="0"/>
              <a:t>	will be additional field popup for you to fill in</a:t>
            </a:r>
          </a:p>
          <a:p>
            <a:r>
              <a:rPr lang="en-US" sz="1700" i="1" dirty="0"/>
              <a:t>	on Principal Reason and Name Approver</a:t>
            </a:r>
          </a:p>
          <a:p>
            <a:endParaRPr lang="en-US" sz="1700" i="1" dirty="0"/>
          </a:p>
          <a:p>
            <a:pPr marL="342900" indent="-342900">
              <a:buAutoNum type="arabicPeriod" startAt="13"/>
            </a:pPr>
            <a:r>
              <a:rPr lang="en-US" sz="1700" dirty="0"/>
              <a:t>Next, please fill in the </a:t>
            </a:r>
            <a:r>
              <a:rPr lang="en-US" sz="1700" b="1" dirty="0"/>
              <a:t>Flexible Work Options</a:t>
            </a:r>
          </a:p>
          <a:p>
            <a:r>
              <a:rPr lang="en-US" sz="1700" b="1" dirty="0"/>
              <a:t>	</a:t>
            </a:r>
            <a:r>
              <a:rPr lang="en-US" sz="1700" dirty="0"/>
              <a:t>and </a:t>
            </a:r>
            <a:r>
              <a:rPr lang="en-US" sz="1700" b="1" dirty="0"/>
              <a:t>work schedule / shift </a:t>
            </a:r>
            <a:r>
              <a:rPr lang="en-US" sz="1700" dirty="0"/>
              <a:t>if any</a:t>
            </a:r>
          </a:p>
          <a:p>
            <a:endParaRPr lang="en-US" sz="1700" dirty="0"/>
          </a:p>
          <a:p>
            <a:pPr marL="342900" indent="-342900">
              <a:buAutoNum type="arabicPeriod" startAt="14"/>
            </a:pPr>
            <a:r>
              <a:rPr lang="en-US" sz="1700" dirty="0"/>
              <a:t>Please enter the </a:t>
            </a:r>
            <a:r>
              <a:rPr lang="en-US" sz="1700" b="1" dirty="0"/>
              <a:t>Expected Start Date </a:t>
            </a:r>
            <a:r>
              <a:rPr lang="en-US" sz="1700" dirty="0"/>
              <a:t>and </a:t>
            </a:r>
          </a:p>
          <a:p>
            <a:r>
              <a:rPr lang="en-US" sz="1700" dirty="0"/>
              <a:t>	</a:t>
            </a:r>
            <a:r>
              <a:rPr lang="en-US" sz="1700" b="1" dirty="0"/>
              <a:t>Closing Date</a:t>
            </a:r>
          </a:p>
          <a:p>
            <a:r>
              <a:rPr lang="en-US" sz="1700" b="1" i="1" dirty="0">
                <a:solidFill>
                  <a:srgbClr val="FF0000"/>
                </a:solidFill>
              </a:rPr>
              <a:t>NOTE: </a:t>
            </a:r>
            <a:r>
              <a:rPr lang="en-US" sz="1700" i="1" dirty="0"/>
              <a:t>Please ensure the Closing Date indicated </a:t>
            </a:r>
          </a:p>
          <a:p>
            <a:r>
              <a:rPr lang="en-US" sz="1700" i="1" dirty="0"/>
              <a:t>in the job requisition is aligned with the Removal</a:t>
            </a:r>
          </a:p>
          <a:p>
            <a:r>
              <a:rPr lang="en-US" sz="1700" i="1" dirty="0"/>
              <a:t>Date that you will be indicated in the next posting</a:t>
            </a:r>
          </a:p>
          <a:p>
            <a:r>
              <a:rPr lang="en-US" sz="1700" i="1" dirty="0"/>
              <a:t>screen</a:t>
            </a:r>
          </a:p>
          <a:p>
            <a:endParaRPr lang="en-US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/>
              <a:t>Janaury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32BAE6A-B452-4007-8177-56DD051636F9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78709"/>
            <a:ext cx="5334000" cy="1935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67000"/>
            <a:ext cx="5638800" cy="391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17494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hell layouts with footer">
  <a:themeElements>
    <a:clrScheme name="Shell Colour Palette">
      <a:dk1>
        <a:srgbClr val="595959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Shell Theme Fonts">
      <a:majorFont>
        <a:latin typeface="Futura Bold"/>
        <a:ea typeface=""/>
        <a:cs typeface=""/>
      </a:majorFont>
      <a:minorFont>
        <a:latin typeface="Futur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 algn="ctr">
          <a:noFill/>
          <a:miter lim="800000"/>
          <a:headEnd/>
          <a:tailEnd/>
        </a:ln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>
          <a:defRPr smtClean="0"/>
        </a:defPPr>
      </a:lstStyle>
    </a:txDef>
  </a:objectDefaults>
  <a:extraClrSchemeLst/>
  <a:custClrLst>
    <a:custClr name="Shell-yellow">
      <a:srgbClr val="FBCE07"/>
    </a:custClr>
    <a:custClr name="Shell-yellow-60%">
      <a:srgbClr val="FDE26A"/>
    </a:custClr>
    <a:custClr name="Shell-yellow-40%">
      <a:srgbClr val="FDEB9C"/>
    </a:custClr>
    <a:custClr name="Shell-yellow-20%">
      <a:srgbClr val="FEF5CD"/>
    </a:custClr>
    <a:custClr name="Shell-yellow-20%">
      <a:srgbClr val="FEF5CD"/>
    </a:custClr>
    <a:custClr name="Shell-red">
      <a:srgbClr val="DD1D21"/>
    </a:custClr>
    <a:custClr name="Shell-red-60%">
      <a:srgbClr val="EB777A"/>
    </a:custClr>
    <a:custClr name="Shell-red-40%">
      <a:srgbClr val="F1A5A6"/>
    </a:custClr>
    <a:custClr name="Shell-red-20%">
      <a:srgbClr val="F8D2D3"/>
    </a:custClr>
    <a:custClr name="Shell-white">
      <a:srgbClr val="FFFFFF"/>
    </a:custClr>
    <a:custClr name="Shell-black">
      <a:srgbClr val="000000"/>
    </a:custClr>
    <a:custClr name="Shell-very dark grey">
      <a:srgbClr val="404040"/>
    </a:custClr>
    <a:custClr name="Shell-dark grey">
      <a:srgbClr val="595959"/>
    </a:custClr>
    <a:custClr name="Shell-mid grey">
      <a:srgbClr val="7F7F7F"/>
    </a:custClr>
    <a:custClr name="Shell-light grey">
      <a:srgbClr val="A6A6A6"/>
    </a:custClr>
    <a:custClr name="Shell-pale grey">
      <a:srgbClr val="D9D9D9"/>
    </a:custClr>
    <a:custClr name="Shell-very pale grey">
      <a:srgbClr val="F7F7F7"/>
    </a:custClr>
    <a:custClr name="Shell-dark blue">
      <a:srgbClr val="003C88"/>
    </a:custClr>
    <a:custClr name="Shell-dark blue-60%">
      <a:srgbClr val="668AB8"/>
    </a:custClr>
    <a:custClr name="Shell-dark blue-40%">
      <a:srgbClr val="99B1CF"/>
    </a:custClr>
    <a:custClr name="Shell-dark blue-20%">
      <a:srgbClr val="CCD8E7"/>
    </a:custClr>
    <a:custClr name="Shell-mid blue">
      <a:srgbClr val="009EB4"/>
    </a:custClr>
    <a:custClr name="Shell-mid blue-60%">
      <a:srgbClr val="66C5D2"/>
    </a:custClr>
    <a:custClr name="Shell-mid blue-40%">
      <a:srgbClr val="99D8E1"/>
    </a:custClr>
    <a:custClr name="Shell-mid blue-20%">
      <a:srgbClr val="CCECF0"/>
    </a:custClr>
    <a:custClr name="Shell-light blue">
      <a:srgbClr val="89CFDC"/>
    </a:custClr>
    <a:custClr name="Shell-light blue-60%">
      <a:srgbClr val="B8E2EA"/>
    </a:custClr>
    <a:custClr name="Shell-light blue-40%">
      <a:srgbClr val="D0ECF1"/>
    </a:custClr>
    <a:custClr name="Shell-light blue-20%">
      <a:srgbClr val="E7F5F8"/>
    </a:custClr>
    <a:custClr name="Shell-light green">
      <a:srgbClr val="BED50F"/>
    </a:custClr>
    <a:custClr name="Shell-light green-60%">
      <a:srgbClr val="D8E66F"/>
    </a:custClr>
    <a:custClr name="Shell-light green-40%">
      <a:srgbClr val="E5EE9F"/>
    </a:custClr>
    <a:custClr name="Shell-light green-20%">
      <a:srgbClr val="F2F7CF"/>
    </a:custClr>
    <a:custClr name="Shell-dark green">
      <a:srgbClr val="008443"/>
    </a:custClr>
    <a:custClr name="Shell-dark green-60%">
      <a:srgbClr val="66B58E"/>
    </a:custClr>
    <a:custClr name="Shell-dark green-40%">
      <a:srgbClr val="99CEB4"/>
    </a:custClr>
    <a:custClr name="Shell-dark green-20%">
      <a:srgbClr val="CCE6D9"/>
    </a:custClr>
    <a:custClr name="Shell-purple">
      <a:srgbClr val="641964"/>
    </a:custClr>
    <a:custClr name="Shell-purple-60%">
      <a:srgbClr val="A275A2"/>
    </a:custClr>
    <a:custClr name="Shell-purple-40%">
      <a:srgbClr val="C1A3C1"/>
    </a:custClr>
    <a:custClr name="Shell-purple-20%">
      <a:srgbClr val="E0D1E0"/>
    </a:custClr>
    <a:custClr name="Shell-lilac">
      <a:srgbClr val="BA95BE"/>
    </a:custClr>
    <a:custClr name="Shell-lilac-60%">
      <a:srgbClr val="D6BFD8"/>
    </a:custClr>
    <a:custClr name="Shell-lilac-40%">
      <a:srgbClr val="E3D5E5"/>
    </a:custClr>
    <a:custClr name="Shell-orange">
      <a:srgbClr val="EB8705"/>
    </a:custClr>
    <a:custClr name="Shell-orange-60%">
      <a:srgbClr val="F3B769"/>
    </a:custClr>
    <a:custClr name="Shell-orange-40%">
      <a:srgbClr val="F7CF9B"/>
    </a:custClr>
    <a:custClr name="Shell-brown">
      <a:srgbClr val="743410"/>
    </a:custClr>
    <a:custClr name="Shell-brown-60%">
      <a:srgbClr val="AC8570"/>
    </a:custClr>
    <a:custClr name="Shell-brown-40%">
      <a:srgbClr val="C7AE9F"/>
    </a:custClr>
    <a:custClr name="Shell-sand">
      <a:srgbClr val="FFEAC2"/>
    </a:custClr>
  </a:custClrLst>
  <a:extLst>
    <a:ext uri="{05A4C25C-085E-4340-85A3-A5531E510DB2}">
      <thm15:themeFamily xmlns:thm15="http://schemas.microsoft.com/office/thememl/2012/main" name="Shell Template - Widescreen - V25.potx" id="{5E22847D-5CBF-4CA8-8CE3-232DAB546EA5}" vid="{4B24E3B9-20E2-4138-8309-8028B113B2B8}"/>
    </a:ext>
  </a:extLst>
</a:theme>
</file>

<file path=ppt/theme/theme2.xml><?xml version="1.0" encoding="utf-8"?>
<a:theme xmlns:a="http://schemas.openxmlformats.org/drawingml/2006/main" name="Office Theme">
  <a:themeElements>
    <a:clrScheme name="Shell Colour Palette">
      <a:dk1>
        <a:srgbClr val="595959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ll Colour Palette">
      <a:dk1>
        <a:srgbClr val="595959"/>
      </a:dk1>
      <a:lt1>
        <a:srgbClr val="FFFFFF"/>
      </a:lt1>
      <a:dk2>
        <a:srgbClr val="A6A6A6"/>
      </a:dk2>
      <a:lt2>
        <a:srgbClr val="D9D9D9"/>
      </a:lt2>
      <a:accent1>
        <a:srgbClr val="FBCE07"/>
      </a:accent1>
      <a:accent2>
        <a:srgbClr val="DD1D21"/>
      </a:accent2>
      <a:accent3>
        <a:srgbClr val="003C88"/>
      </a:accent3>
      <a:accent4>
        <a:srgbClr val="641964"/>
      </a:accent4>
      <a:accent5>
        <a:srgbClr val="008443"/>
      </a:accent5>
      <a:accent6>
        <a:srgbClr val="EB8705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ell Colour Palette">
    <a:dk1>
      <a:srgbClr val="595959"/>
    </a:dk1>
    <a:lt1>
      <a:srgbClr val="FFFFFF"/>
    </a:lt1>
    <a:dk2>
      <a:srgbClr val="A6A6A6"/>
    </a:dk2>
    <a:lt2>
      <a:srgbClr val="D9D9D9"/>
    </a:lt2>
    <a:accent1>
      <a:srgbClr val="FBCE07"/>
    </a:accent1>
    <a:accent2>
      <a:srgbClr val="DD1D21"/>
    </a:accent2>
    <a:accent3>
      <a:srgbClr val="003C88"/>
    </a:accent3>
    <a:accent4>
      <a:srgbClr val="641964"/>
    </a:accent4>
    <a:accent5>
      <a:srgbClr val="008443"/>
    </a:accent5>
    <a:accent6>
      <a:srgbClr val="EB8705"/>
    </a:accent6>
    <a:hlink>
      <a:srgbClr val="000000"/>
    </a:hlink>
    <a:folHlink>
      <a:srgbClr val="0000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hell Document Base" ma:contentTypeID="0x0101006F0A470EEB1140E7AA14F4CE8A50B54C00685F6ACC87B9D34F8C8F9B8C7C6E340F" ma:contentTypeVersion="173" ma:contentTypeDescription="Shell Document Base Content Type" ma:contentTypeScope="" ma:versionID="ea0b55096f0bc4dd6e48d7ca80e65c6b">
  <xsd:schema xmlns:xsd="http://www.w3.org/2001/XMLSchema" xmlns:xs="http://www.w3.org/2001/XMLSchema" xmlns:p="http://schemas.microsoft.com/office/2006/metadata/properties" xmlns:ns1="http://schemas.microsoft.com/sharepoint/v3" xmlns:ns2="2800a18d-421f-45d6-9d6c-f82446f04c13" xmlns:ns4="8984a822-2a22-4126-943d-467128bca67f" targetNamespace="http://schemas.microsoft.com/office/2006/metadata/properties" ma:root="true" ma:fieldsID="2a877238bbfb6813569c7d4d8fa59956" ns1:_="" ns2:_="" ns4:_="">
    <xsd:import namespace="http://schemas.microsoft.com/sharepoint/v3"/>
    <xsd:import namespace="2800a18d-421f-45d6-9d6c-f82446f04c13"/>
    <xsd:import namespace="8984a822-2a22-4126-943d-467128bca67f"/>
    <xsd:element name="properties">
      <xsd:complexType>
        <xsd:sequence>
          <xsd:element name="documentManagement">
            <xsd:complexType>
              <xsd:all>
                <xsd:element ref="ns2:_dlc_DocIdUrl" minOccurs="0"/>
                <xsd:element ref="ns1:Shell_x0020_SharePoint_x0020_SAEF_x0020_SecurityClassificationTaxHTField0" minOccurs="0"/>
                <xsd:element ref="ns1:Shell_x0020_SharePoint_x0020_SAEF_x0020_ExportControlClassificationTaxHTField0" minOccurs="0"/>
                <xsd:element ref="ns1:Shell_x0020_SharePoint_x0020_SAEF_x0020_DocumentTypeTaxHTField0" minOccurs="0"/>
                <xsd:element ref="ns1:Shell_x0020_SharePoint_x0020_SAEF_x0020_Owner" minOccurs="0"/>
                <xsd:element ref="ns1:Shell_x0020_SharePoint_x0020_SAEF_x0020_BusinessTaxHTField0" minOccurs="0"/>
                <xsd:element ref="ns1:Shell_x0020_SharePoint_x0020_SAEF_x0020_BusinessUnitRegionTaxHTField0" minOccurs="0"/>
                <xsd:element ref="ns1:Shell_x0020_SharePoint_x0020_SAEF_x0020_GlobalFunctionTaxHTField0" minOccurs="0"/>
                <xsd:element ref="ns1:Shell_x0020_SharePoint_x0020_SAEF_x0020_BusinessProcessTaxHTField0" minOccurs="0"/>
                <xsd:element ref="ns1:Shell_x0020_SharePoint_x0020_SAEF_x0020_LegalEntityTaxHTField0" minOccurs="0"/>
                <xsd:element ref="ns1:Shell_x0020_SharePoint_x0020_SAEF_x0020_WorkgroupIDTaxHTField0" minOccurs="0"/>
                <xsd:element ref="ns1:Shell_x0020_SharePoint_x0020_SAEF_x0020_SiteCollectionName"/>
                <xsd:element ref="ns1:Shell_x0020_SharePoint_x0020_SAEF_x0020_SiteOwner"/>
                <xsd:element ref="ns1:Shell_x0020_SharePoint_x0020_SAEF_x0020_LanguageTaxHTField0" minOccurs="0"/>
                <xsd:element ref="ns1:Shell_x0020_SharePoint_x0020_SAEF_x0020_CountryOfJurisdictionTaxHTField0" minOccurs="0"/>
                <xsd:element ref="ns1:Shell_x0020_SharePoint_x0020_SAEF_x0020_Collection"/>
                <xsd:element ref="ns1:Shell_x0020_SharePoint_x0020_SAEF_x0020_KeepFileLocal"/>
                <xsd:element ref="ns2:_dlc_DocId" minOccurs="0"/>
                <xsd:element ref="ns1:_dlc_Exempt" minOccurs="0"/>
                <xsd:element ref="ns1:_dlc_ExpireDateSaved" minOccurs="0"/>
                <xsd:element ref="ns1:_dlc_ExpireDate" minOccurs="0"/>
                <xsd:element ref="ns1:Shell_x0020_SharePoint_x0020_SAEF_x0020_AssetIdentifier" minOccurs="0"/>
                <xsd:element ref="ns2:TaxCatchAll" minOccurs="0"/>
                <xsd:element ref="ns2:TaxCatchAllLabel" minOccurs="0"/>
                <xsd:element ref="ns2:_dlc_DocIdPersistId" minOccurs="0"/>
                <xsd:element ref="ns1:AverageRating" minOccurs="0"/>
                <xsd:element ref="ns1:RatingCount" minOccurs="0"/>
                <xsd:element ref="ns4:Short_x0020_descrip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Shell_x0020_SharePoint_x0020_SAEF_x0020_SecurityClassificationTaxHTField0" ma:index="3" ma:taxonomy="true" ma:internalName="Shell_x0020_SharePoint_x0020_SAEF_x0020_SecurityClassificationTaxHTField0" ma:taxonomyFieldName="Shell_x0020_SharePoint_x0020_SAEF_x0020_SecurityClassification" ma:displayName="Security Classification" ma:default="9;#Restricted|21aa7f98-4035-4019-a764-107acb7269af" ma:fieldId="{2ce2f798-4e95-48f9-a317-73f854109466}" ma:sspId="e3aebf70-341c-4d91-bdd3-aba9df361687" ma:termSetId="daf890f0-167e-4ee2-a9fd-a81536ed816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ExportControlClassificationTaxHTField0" ma:index="5" ma:taxonomy="true" ma:internalName="Shell_x0020_SharePoint_x0020_SAEF_x0020_ExportControlClassificationTaxHTField0" ma:taxonomyFieldName="Shell_x0020_SharePoint_x0020_SAEF_x0020_ExportControlClassification" ma:displayName="Export Control" ma:default="8;#Non-US content - Non Controlled|2ac8835e-0587-4096-a6e2-1f68da1e6cb3" ma:fieldId="{334f96ae-8e6f-4bca-bd92-9698e8369ad6}" ma:sspId="e3aebf70-341c-4d91-bdd3-aba9df361687" ma:termSetId="0a37200c-155d-4bd2-8a71-6ee4023d1a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DocumentTypeTaxHTField0" ma:index="7" ma:taxonomy="true" ma:internalName="Shell_x0020_SharePoint_x0020_SAEF_x0020_DocumentTypeTaxHTField0" ma:taxonomyFieldName="Shell_x0020_SharePoint_x0020_SAEF_x0020_DocumentType" ma:displayName="Document Type" ma:default="22;#ZZZ - Migrated - To be Selected|8d1b5674-89e6-4698-8ef0-80688f78253a" ma:fieldId="{566fdc14-b4fa-46ee-a88e-e2aac7ad2eac}" ma:sspId="e3aebf70-341c-4d91-bdd3-aba9df361687" ma:termSetId="33cf7531-2950-475f-a2b2-d3a9a412c42d" ma:anchorId="c612f0ce-2297-4eb9-807a-d2d5d984dc14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Owner" ma:index="10" nillable="true" ma:displayName="Owner" ma:internalName="Shell_x0020_SharePoint_x0020_SAEF_x0020_Owner">
      <xsd:simpleType>
        <xsd:restriction base="dms:Text"/>
      </xsd:simpleType>
    </xsd:element>
    <xsd:element name="Shell_x0020_SharePoint_x0020_SAEF_x0020_BusinessTaxHTField0" ma:index="11" ma:taxonomy="true" ma:internalName="Shell_x0020_SharePoint_x0020_SAEF_x0020_BusinessTaxHTField0" ma:taxonomyFieldName="Shell_x0020_SharePoint_x0020_SAEF_x0020_Business" ma:displayName="Business" ma:default="1;#Global Functions|97a538f4-23ff-40fe-9c6e-c1dbb6867298" ma:fieldId="{0d7acb72-5c17-4ee6-b184-d60d15597f6a}" ma:sspId="e3aebf70-341c-4d91-bdd3-aba9df361687" ma:termSetId="f928660f-a52c-4d0d-a7a1-af45e8e16d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BusinessUnitRegionTaxHTField0" ma:index="13" ma:taxonomy="true" ma:internalName="Shell_x0020_SharePoint_x0020_SAEF_x0020_BusinessUnitRegionTaxHTField0" ma:taxonomyFieldName="Shell_x0020_SharePoint_x0020_SAEF_x0020_BusinessUnitRegion" ma:displayName="Business Unit/Region" ma:default="1;#Global Functions|97a538f4-23ff-40fe-9c6e-c1dbb6867298" ma:fieldId="{98984985-015b-4079-8918-b5a01b45e4b3}" ma:sspId="e3aebf70-341c-4d91-bdd3-aba9df361687" ma:termSetId="f928660f-a52c-4d0d-a7a1-af45e8e16d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GlobalFunctionTaxHTField0" ma:index="15" ma:taxonomy="true" ma:internalName="Shell_x0020_SharePoint_x0020_SAEF_x0020_GlobalFunctionTaxHTField0" ma:taxonomyFieldName="Shell_x0020_SharePoint_x0020_SAEF_x0020_GlobalFunction" ma:displayName="Business Function" ma:default="2;#Human Resources ＆ Corporate|32f34e3b-9da6-4723-be31-1f637e1d5e3a" ma:fieldId="{1284211f-8330-48b1-a5cc-ec1f0d9b0f7a}" ma:sspId="e3aebf70-341c-4d91-bdd3-aba9df361687" ma:termSetId="354c4cc3-2d4b-4608-9bbd-a538d7fca2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BusinessProcessTaxHTField0" ma:index="17" nillable="true" ma:taxonomy="true" ma:internalName="Shell_x0020_SharePoint_x0020_SAEF_x0020_BusinessProcessTaxHTField0" ma:taxonomyFieldName="Shell_x0020_SharePoint_x0020_SAEF_x0020_BusinessProcess" ma:displayName="Business Process" ma:default="7;#HR - Global People Process|165c3097-f313-450c-bf1e-f87711cdf9ff" ma:fieldId="{f7493bb9-5348-44de-a787-5c9f505950a2}" ma:sspId="e3aebf70-341c-4d91-bdd3-aba9df361687" ma:termSetId="f105a133-66fc-4406-afa4-8b472c9cdbb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LegalEntityTaxHTField0" ma:index="19" ma:taxonomy="true" ma:internalName="Shell_x0020_SharePoint_x0020_SAEF_x0020_LegalEntityTaxHTField0" ma:taxonomyFieldName="Shell_x0020_SharePoint_x0020_SAEF_x0020_LegalEntity" ma:displayName="Legal Entity" ma:default="3;#Shell International B.V.|9132d9f5-7ca8-4411-8616-d5538f34b7de" ma:fieldId="{529dd253-148e-4d10-9b8c-1444f6695d3b}" ma:sspId="e3aebf70-341c-4d91-bdd3-aba9df361687" ma:termSetId="94b6dd6e-4329-4f68-907b-ed5bdd50f8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WorkgroupIDTaxHTField0" ma:index="21" ma:taxonomy="true" ma:internalName="Shell_x0020_SharePoint_x0020_SAEF_x0020_WorkgroupIDTaxHTField0" ma:taxonomyFieldName="Shell_x0020_SharePoint_x0020_SAEF_x0020_WorkgroupID" ma:displayName="TRIM Workgroup" ma:default="14;#HRT_Talent_＆_Development_LT - 11083|71f10ecd-a611-48cd-b53c-e10b8d655382" ma:fieldId="{c47cabfe-a1bc-4e26-91b8-d95c8ce41647}" ma:sspId="e3aebf70-341c-4d91-bdd3-aba9df361687" ma:termSetId="85736b86-0546-4c3b-b21c-7ab07eee056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SiteCollectionName" ma:index="23" ma:displayName="Site Collection Name" ma:default="HR - HRT  Talent &amp; Development" ma:hidden="true" ma:internalName="Shell_x0020_SharePoint_x0020_SAEF_x0020_SiteCollectionName">
      <xsd:simpleType>
        <xsd:restriction base="dms:Text"/>
      </xsd:simpleType>
    </xsd:element>
    <xsd:element name="Shell_x0020_SharePoint_x0020_SAEF_x0020_SiteOwner" ma:index="24" ma:displayName="Site Owner" ma:default="europe\danielle.pipper" ma:hidden="true" ma:internalName="Shell_x0020_SharePoint_x0020_SAEF_x0020_SiteOwner">
      <xsd:simpleType>
        <xsd:restriction base="dms:Text"/>
      </xsd:simpleType>
    </xsd:element>
    <xsd:element name="Shell_x0020_SharePoint_x0020_SAEF_x0020_LanguageTaxHTField0" ma:index="25" ma:taxonomy="true" ma:internalName="Shell_x0020_SharePoint_x0020_SAEF_x0020_LanguageTaxHTField0" ma:taxonomyFieldName="Shell_x0020_SharePoint_x0020_SAEF_x0020_Language" ma:displayName="Language" ma:default="5;#English|bd3ad5ee-f0c3-40aa-8cc8-36ef09940af3" ma:fieldId="{a99e316a-5158-4b34-9a98-5674ef8a1639}" ma:sspId="e3aebf70-341c-4d91-bdd3-aba9df361687" ma:termSetId="b2561cd2-09b2-4dce-b5be-021768df6d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CountryOfJurisdictionTaxHTField0" ma:index="27" ma:taxonomy="true" ma:internalName="Shell_x0020_SharePoint_x0020_SAEF_x0020_CountryOfJurisdictionTaxHTField0" ma:taxonomyFieldName="Shell_x0020_SharePoint_x0020_SAEF_x0020_CountryOfJurisdiction" ma:displayName="Country of Jurisdiction" ma:default="6;#NETHERLANDS|54565ecb-470f-40ea-a584-819150a65a13" ma:fieldId="{dc07035f-7987-48f5-ba88-2d29e2b62c9e}" ma:sspId="e3aebf70-341c-4d91-bdd3-aba9df361687" ma:termSetId="a560ecad-89fd-4dcd-adad-4e15e7baec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ell_x0020_SharePoint_x0020_SAEF_x0020_Collection" ma:index="29" ma:displayName="Collection" ma:default="0" ma:hidden="true" ma:internalName="Shell_x0020_SharePoint_x0020_SAEF_x0020_Collection">
      <xsd:simpleType>
        <xsd:restriction base="dms:Boolean"/>
      </xsd:simpleType>
    </xsd:element>
    <xsd:element name="Shell_x0020_SharePoint_x0020_SAEF_x0020_KeepFileLocal" ma:index="30" ma:displayName="Keep File Local" ma:default="0" ma:hidden="true" ma:internalName="Shell_x0020_SharePoint_x0020_SAEF_x0020_KeepFileLocal" ma:readOnly="false">
      <xsd:simpleType>
        <xsd:restriction base="dms:Boolean"/>
      </xsd:simpleType>
    </xsd:element>
    <xsd:element name="_dlc_Exempt" ma:index="38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39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40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Shell_x0020_SharePoint_x0020_SAEF_x0020_AssetIdentifier" ma:index="41" nillable="true" ma:displayName="Asset Identifier" ma:hidden="true" ma:internalName="Shell_x0020_SharePoint_x0020_SAEF_x0020_AssetIdentifier">
      <xsd:simpleType>
        <xsd:restriction base="dms:Text"/>
      </xsd:simpleType>
    </xsd:element>
    <xsd:element name="AverageRating" ma:index="45" nillable="true" ma:displayName="Rating (0-5)" ma:decimals="2" ma:description="Average value of all the ratings that have been submitted" ma:hidden="true" ma:internalName="AverageRating" ma:readOnly="true">
      <xsd:simpleType>
        <xsd:restriction base="dms:Number"/>
      </xsd:simpleType>
    </xsd:element>
    <xsd:element name="RatingCount" ma:index="46" nillable="true" ma:displayName="Number of Ratings" ma:decimals="0" ma:description="Number of ratings submitted" ma:hidden="true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0a18d-421f-45d6-9d6c-f82446f04c13" elementFormDefault="qualified">
    <xsd:import namespace="http://schemas.microsoft.com/office/2006/documentManagement/types"/>
    <xsd:import namespace="http://schemas.microsoft.com/office/infopath/2007/PartnerControls"/>
    <xsd:element name="_dlc_DocIdUrl" ma:index="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3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TaxCatchAll" ma:index="42" nillable="true" ma:displayName="Taxonomy Catch All Column" ma:description="" ma:hidden="true" ma:list="{026052c3-46af-41e4-b3ba-85a9a7504fa1}" ma:internalName="TaxCatchAll" ma:showField="CatchAllData" ma:web="2800a18d-421f-45d6-9d6c-f82446f04c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43" nillable="true" ma:displayName="Taxonomy Catch All Column1" ma:description="" ma:hidden="true" ma:list="{026052c3-46af-41e4-b3ba-85a9a7504fa1}" ma:internalName="TaxCatchAllLabel" ma:readOnly="true" ma:showField="CatchAllDataLabel" ma:web="2800a18d-421f-45d6-9d6c-f82446f04c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PersistId" ma:index="4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4a822-2a22-4126-943d-467128bca67f" elementFormDefault="qualified">
    <xsd:import namespace="http://schemas.microsoft.com/office/2006/documentManagement/types"/>
    <xsd:import namespace="http://schemas.microsoft.com/office/infopath/2007/PartnerControls"/>
    <xsd:element name="Short_x0020_description" ma:index="47" nillable="true" ma:displayName="Audience" ma:internalName="Short_x0020_descript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3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Shell Document Base</p:Name>
  <p:Description/>
  <p:Statement/>
  <p:PolicyItems/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ell_x0020_SharePoint_x0020_SAEF_x0020_LegalEntity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Shell International</TermName>
          <TermId xmlns="http://schemas.microsoft.com/office/infopath/2007/PartnerControls">8eeb2d5c-734a-4728-be99-cc21b048d298</TermId>
        </TermInfo>
      </Terms>
    </Shell_x0020_SharePoint_x0020_SAEF_x0020_LegalEntityTaxHTField0>
    <Shell_x0020_SharePoint_x0020_SAEF_x0020_CountryOfJurisdic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NETHERLANDS</TermName>
          <TermId xmlns="http://schemas.microsoft.com/office/infopath/2007/PartnerControls">54565ecb-470f-40ea-a584-819150a65a13</TermId>
        </TermInfo>
      </Terms>
    </Shell_x0020_SharePoint_x0020_SAEF_x0020_CountryOfJurisdictionTaxHTField0>
    <Shell_x0020_SharePoint_x0020_SAEF_x0020_Business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Global Functions</TermName>
          <TermId xmlns="http://schemas.microsoft.com/office/infopath/2007/PartnerControls">97a538f4-23ff-40fe-9c6e-c1dbb6867298</TermId>
        </TermInfo>
      </Terms>
    </Shell_x0020_SharePoint_x0020_SAEF_x0020_BusinessTaxHTField0>
    <Shell_x0020_SharePoint_x0020_SAEF_x0020_Collection xmlns="http://schemas.microsoft.com/sharepoint/v3">true</Shell_x0020_SharePoint_x0020_SAEF_x0020_Collection>
    <Shell_x0020_SharePoint_x0020_SAEF_x0020_ExportControl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Non-US content - Non Controlled</TermName>
          <TermId xmlns="http://schemas.microsoft.com/office/infopath/2007/PartnerControls">2ac8835e-0587-4096-a6e2-1f68da1e6cb3</TermId>
        </TermInfo>
      </Terms>
    </Shell_x0020_SharePoint_x0020_SAEF_x0020_ExportControlClassificationTaxHTField0>
    <Shell_x0020_SharePoint_x0020_SAEF_x0020_WorkgroupID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HRT_Talent_＆_Development_LT - 11083</TermName>
          <TermId xmlns="http://schemas.microsoft.com/office/infopath/2007/PartnerControls">71f10ecd-a611-48cd-b53c-e10b8d655382</TermId>
        </TermInfo>
      </Terms>
    </Shell_x0020_SharePoint_x0020_SAEF_x0020_WorkgroupIDTaxHTField0>
    <TaxCatchAll xmlns="2800a18d-421f-45d6-9d6c-f82446f04c13">
      <Value>14</Value>
      <Value>27</Value>
      <Value>9</Value>
      <Value>8</Value>
      <Value>7</Value>
      <Value>6</Value>
      <Value>5</Value>
      <Value>71</Value>
      <Value>2</Value>
      <Value>1</Value>
      <Value>51</Value>
    </TaxCatchAll>
    <Shell_x0020_SharePoint_x0020_SAEF_x0020_BusinessUnitReg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Business Function or Other</TermName>
          <TermId xmlns="http://schemas.microsoft.com/office/infopath/2007/PartnerControls">4d7122ee-2ff8-444d-9f0f-6a611b095945</TermId>
        </TermInfo>
      </Terms>
    </Shell_x0020_SharePoint_x0020_SAEF_x0020_BusinessUnitRegionTaxHTField0>
    <Shell_x0020_SharePoint_x0020_SAEF_x0020_BusinessProcess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HR - Global People Process</TermName>
          <TermId xmlns="http://schemas.microsoft.com/office/infopath/2007/PartnerControls">165c3097-f313-450c-bf1e-f87711cdf9ff</TermId>
        </TermInfo>
      </Terms>
    </Shell_x0020_SharePoint_x0020_SAEF_x0020_BusinessProcessTaxHTField0>
    <Shell_x0020_SharePoint_x0020_SAEF_x0020_KeepFileLocal xmlns="http://schemas.microsoft.com/sharepoint/v3">false</Shell_x0020_SharePoint_x0020_SAEF_x0020_KeepFileLocal>
    <Shell_x0020_SharePoint_x0020_SAEF_x0020_Languag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bd3ad5ee-f0c3-40aa-8cc8-36ef09940af3</TermId>
        </TermInfo>
      </Terms>
    </Shell_x0020_SharePoint_x0020_SAEF_x0020_LanguageTaxHTField0>
    <Shell_x0020_SharePoint_x0020_SAEF_x0020_SiteOwner xmlns="http://schemas.microsoft.com/sharepoint/v3">p-k.pangilinan</Shell_x0020_SharePoint_x0020_SAEF_x0020_SiteOwner>
    <Shell_x0020_SharePoint_x0020_SAEF_x0020_Document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Open Resourcing (OR) / Managed Open Resourcing (MOR) _ Procedures and Guidelines [HR]</TermName>
          <TermId xmlns="http://schemas.microsoft.com/office/infopath/2007/PartnerControls">1945f697-c682-4439-b93f-78302383862d</TermId>
        </TermInfo>
      </Terms>
    </Shell_x0020_SharePoint_x0020_SAEF_x0020_DocumentTypeTaxHTField0>
    <Shell_x0020_SharePoint_x0020_SAEF_x0020_SiteCollectionName xmlns="http://schemas.microsoft.com/sharepoint/v3">HR - HRT  Talent &amp; Development</Shell_x0020_SharePoint_x0020_SAEF_x0020_SiteCollectionName>
    <Shell_x0020_SharePoint_x0020_SAEF_x0020_Security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Restricted</TermName>
          <TermId xmlns="http://schemas.microsoft.com/office/infopath/2007/PartnerControls">21aa7f98-4035-4019-a764-107acb7269af</TermId>
        </TermInfo>
      </Terms>
    </Shell_x0020_SharePoint_x0020_SAEF_x0020_SecurityClassificationTaxHTField0>
    <Shell_x0020_SharePoint_x0020_SAEF_x0020_Owner xmlns="http://schemas.microsoft.com/sharepoint/v3">p-k.pangilinan</Shell_x0020_SharePoint_x0020_SAEF_x0020_Owner>
    <Shell_x0020_SharePoint_x0020_SAEF_x0020_GlobalFunc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Human Resources ＆ Corporate</TermName>
          <TermId xmlns="http://schemas.microsoft.com/office/infopath/2007/PartnerControls">32f34e3b-9da6-4723-be31-1f637e1d5e3a</TermId>
        </TermInfo>
      </Terms>
    </Shell_x0020_SharePoint_x0020_SAEF_x0020_GlobalFunctionTaxHTField0>
    <Shell_x0020_SharePoint_x0020_SAEF_x0020_AssetIdentifier xmlns="http://schemas.microsoft.com/sharepoint/v3" xsi:nil="true"/>
    <_dlc_DocId xmlns="2800a18d-421f-45d6-9d6c-f82446f04c13">AAAAA9870-43-651</_dlc_DocId>
    <_dlc_DocIdUrl xmlns="2800a18d-421f-45d6-9d6c-f82446f04c13">
      <Url>https://eu001-sp.shell.com/sites/AAAAA9870/one%20resourcing%20home/_layouts/15/DocIdRedir.aspx?ID=AAAAA9870-43-651</Url>
      <Description>AAAAA9870-43-651</Description>
    </_dlc_DocIdUrl>
    <Short_x0020_description xmlns="8984a822-2a22-4126-943d-467128bca67f" xsi:nil="true"/>
  </documentManagement>
</p:properties>
</file>

<file path=customXml/item5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8F6F73A-3010-4C65-9E2F-86380CAF7E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800a18d-421f-45d6-9d6c-f82446f04c13"/>
    <ds:schemaRef ds:uri="8984a822-2a22-4126-943d-467128bca6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B8573D-22E4-4286-B1AE-405B0C06334C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0CD45261-DCC0-4CAD-A1A1-F2D30AC485D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401D286-2E0D-4BFE-8853-B3027682C93E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8984a822-2a22-4126-943d-467128bca67f"/>
    <ds:schemaRef ds:uri="http://www.w3.org/XML/1998/namespace"/>
    <ds:schemaRef ds:uri="2800a18d-421f-45d6-9d6c-f82446f04c13"/>
    <ds:schemaRef ds:uri="http://schemas.microsoft.com/sharepoint/v3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191F4507-8F4D-4098-AF91-EC22BD5CEE1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665</Words>
  <Application>Microsoft Office PowerPoint</Application>
  <PresentationFormat>Widescreen</PresentationFormat>
  <Paragraphs>239</Paragraphs>
  <Slides>22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Futura Light</vt:lpstr>
      <vt:lpstr>Wingdings</vt:lpstr>
      <vt:lpstr>Futura Bold</vt:lpstr>
      <vt:lpstr>Futura Medium</vt:lpstr>
      <vt:lpstr>Arial</vt:lpstr>
      <vt:lpstr>Shell layouts with footer</vt:lpstr>
      <vt:lpstr>Approving, Posting, Reopening NOV Requisitions  For HR Professionals</vt:lpstr>
      <vt:lpstr>Agenda</vt:lpstr>
      <vt:lpstr>PowerPoint Presentation</vt:lpstr>
      <vt:lpstr>Creating an NOV Requisition</vt:lpstr>
      <vt:lpstr>Creating an NOV Requisition</vt:lpstr>
      <vt:lpstr>Creating an NOV Requisition</vt:lpstr>
      <vt:lpstr>Creating an NOV Requisition</vt:lpstr>
      <vt:lpstr>Creating an NOV Requisition</vt:lpstr>
      <vt:lpstr>Creating an NOV Requisition</vt:lpstr>
      <vt:lpstr>Creating an NOV Requisition</vt:lpstr>
      <vt:lpstr>Creating an NOV Requisition</vt:lpstr>
      <vt:lpstr>Creating an NOV Requisition</vt:lpstr>
      <vt:lpstr>Notification Email</vt:lpstr>
      <vt:lpstr>KEY NOTES ON NOVREQUISITION CREATION</vt:lpstr>
      <vt:lpstr>PowerPoint Presentation</vt:lpstr>
      <vt:lpstr>Editing an NOV Requisition</vt:lpstr>
      <vt:lpstr>Editing an NOV Requisition</vt:lpstr>
      <vt:lpstr>PowerPoint Presentation</vt:lpstr>
      <vt:lpstr>Closing or Cancelling an NOV Requisition </vt:lpstr>
      <vt:lpstr>Closing or Cancelling an NOV Requisition</vt:lpstr>
      <vt:lpstr>Closing or Cancelling an NOV Requisition</vt:lpstr>
      <vt:lpstr>PowerPoint Presentation</vt:lpstr>
    </vt:vector>
  </TitlesOfParts>
  <Company>Shell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&lt;QRG Title&gt; &lt;Target Audience&gt;</dc:title>
  <dc:creator>Pangilinan, Kurt M SSSCMLA-HRR/VATL</dc:creator>
  <cp:lastModifiedBy>Pangilinan, Kurt M SSSCMLA-HRR/VATL</cp:lastModifiedBy>
  <cp:revision>71</cp:revision>
  <dcterms:created xsi:type="dcterms:W3CDTF">2017-01-09T18:39:21Z</dcterms:created>
  <dcterms:modified xsi:type="dcterms:W3CDTF">2017-04-19T08:32:12Z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zKit Template Type">
    <vt:lpwstr>Widescreen</vt:lpwstr>
  </property>
  <property fmtid="{D5CDD505-2E9C-101B-9397-08002B2CF9AE}" pid="3" name="WizKit Template Version">
    <vt:i4>4</vt:i4>
  </property>
  <property fmtid="{D5CDD505-2E9C-101B-9397-08002B2CF9AE}" pid="4" name="ContentTypeId">
    <vt:lpwstr>0x0101006F0A470EEB1140E7AA14F4CE8A50B54C00685F6ACC87B9D34F8C8F9B8C7C6E340F</vt:lpwstr>
  </property>
  <property fmtid="{D5CDD505-2E9C-101B-9397-08002B2CF9AE}" pid="5" name="_dlc_policyId">
    <vt:lpwstr/>
  </property>
  <property fmtid="{D5CDD505-2E9C-101B-9397-08002B2CF9AE}" pid="6" name="ItemRetentionFormula">
    <vt:lpwstr/>
  </property>
  <property fmtid="{D5CDD505-2E9C-101B-9397-08002B2CF9AE}" pid="7" name="_dlc_DocIdItemGuid">
    <vt:lpwstr>35309d30-6c02-477f-a7b1-db56dea2bd30</vt:lpwstr>
  </property>
  <property fmtid="{D5CDD505-2E9C-101B-9397-08002B2CF9AE}" pid="8" name="Shell SharePoint SAEF BusinessProcess">
    <vt:lpwstr>7;#HR - Global People Process|165c3097-f313-450c-bf1e-f87711cdf9ff</vt:lpwstr>
  </property>
  <property fmtid="{D5CDD505-2E9C-101B-9397-08002B2CF9AE}" pid="9" name="Shell SharePoint SAEF SecurityClassification">
    <vt:lpwstr>9;#Restricted|21aa7f98-4035-4019-a764-107acb7269af</vt:lpwstr>
  </property>
  <property fmtid="{D5CDD505-2E9C-101B-9397-08002B2CF9AE}" pid="10" name="Shell SharePoint SAEF DocumentType">
    <vt:lpwstr>71;#Open Resourcing (OR) / Managed Open Resourcing (MOR) _ Procedures and Guidelines [HR]|1945f697-c682-4439-b93f-78302383862d</vt:lpwstr>
  </property>
  <property fmtid="{D5CDD505-2E9C-101B-9397-08002B2CF9AE}" pid="11" name="Shell SharePoint SIS HRFunction">
    <vt:lpwstr>11;#Resourcing and Talent Management|3106fcb2-8125-47a7-b5dc-72450389833f</vt:lpwstr>
  </property>
  <property fmtid="{D5CDD505-2E9C-101B-9397-08002B2CF9AE}" pid="12" name="Shell SharePoint SAEF LegalEntity">
    <vt:lpwstr>51;#Shell International|8eeb2d5c-734a-4728-be99-cc21b048d298</vt:lpwstr>
  </property>
  <property fmtid="{D5CDD505-2E9C-101B-9397-08002B2CF9AE}" pid="13" name="Shell SharePoint SAEF BusinessUnitRegion">
    <vt:lpwstr>27;#Business Function or Other|4d7122ee-2ff8-444d-9f0f-6a611b095945</vt:lpwstr>
  </property>
  <property fmtid="{D5CDD505-2E9C-101B-9397-08002B2CF9AE}" pid="14" name="Shell SharePoint SAEF GlobalFunction">
    <vt:lpwstr>2;#Human Resources ＆ Corporate|32f34e3b-9da6-4723-be31-1f637e1d5e3a</vt:lpwstr>
  </property>
  <property fmtid="{D5CDD505-2E9C-101B-9397-08002B2CF9AE}" pid="15" name="Shell SharePoint SAEF WorkgroupID">
    <vt:lpwstr>14;#HRT_Talent_＆_Development_LT - 11083|71f10ecd-a611-48cd-b53c-e10b8d655382</vt:lpwstr>
  </property>
  <property fmtid="{D5CDD505-2E9C-101B-9397-08002B2CF9AE}" pid="16" name="Shell SharePoint SAEF CountryOfJurisdiction">
    <vt:lpwstr>6;#NETHERLANDS|54565ecb-470f-40ea-a584-819150a65a13</vt:lpwstr>
  </property>
  <property fmtid="{D5CDD505-2E9C-101B-9397-08002B2CF9AE}" pid="17" name="Shell SharePoint SAEF ExportControlClassification">
    <vt:lpwstr>8;#Non-US content - Non Controlled|2ac8835e-0587-4096-a6e2-1f68da1e6cb3</vt:lpwstr>
  </property>
  <property fmtid="{D5CDD505-2E9C-101B-9397-08002B2CF9AE}" pid="18" name="Shell SharePoint SAEF DocumentStatus">
    <vt:lpwstr>12;#Draft|1c86f377-7d91-4c95-bd5b-c18c83fe0aa5</vt:lpwstr>
  </property>
  <property fmtid="{D5CDD505-2E9C-101B-9397-08002B2CF9AE}" pid="19" name="Shell SharePoint SAEF Language">
    <vt:lpwstr>5;#English|bd3ad5ee-f0c3-40aa-8cc8-36ef09940af3</vt:lpwstr>
  </property>
  <property fmtid="{D5CDD505-2E9C-101B-9397-08002B2CF9AE}" pid="20" name="Shell SharePoint SAEF Business">
    <vt:lpwstr>1;#Global Functions|97a538f4-23ff-40fe-9c6e-c1dbb6867298</vt:lpwstr>
  </property>
  <property fmtid="{D5CDD505-2E9C-101B-9397-08002B2CF9AE}" pid="21" name="Shell SharePoint SIS BusinessProcess">
    <vt:lpwstr>11;#Resourcing and Talent Management|3106fcb2-8125-47a7-b5dc-72450389833f</vt:lpwstr>
  </property>
</Properties>
</file>